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783" r:id="rId2"/>
    <p:sldId id="784" r:id="rId3"/>
    <p:sldId id="788" r:id="rId4"/>
    <p:sldId id="800" r:id="rId5"/>
    <p:sldId id="802" r:id="rId6"/>
    <p:sldId id="780" r:id="rId7"/>
    <p:sldId id="803" r:id="rId8"/>
    <p:sldId id="805" r:id="rId9"/>
    <p:sldId id="789" r:id="rId10"/>
    <p:sldId id="782" r:id="rId11"/>
    <p:sldId id="792" r:id="rId12"/>
    <p:sldId id="793" r:id="rId13"/>
    <p:sldId id="807" r:id="rId14"/>
    <p:sldId id="794" r:id="rId15"/>
    <p:sldId id="785" r:id="rId16"/>
    <p:sldId id="799" r:id="rId17"/>
    <p:sldId id="786" r:id="rId18"/>
    <p:sldId id="808" r:id="rId19"/>
    <p:sldId id="796" r:id="rId20"/>
    <p:sldId id="809" r:id="rId21"/>
    <p:sldId id="797" r:id="rId22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FF9900"/>
    <a:srgbClr val="9933FF"/>
    <a:srgbClr val="660066"/>
    <a:srgbClr val="0000CC"/>
    <a:srgbClr val="6600CC"/>
    <a:srgbClr val="8000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7" autoAdjust="0"/>
    <p:restoredTop sz="94660"/>
  </p:normalViewPr>
  <p:slideViewPr>
    <p:cSldViewPr>
      <p:cViewPr varScale="1">
        <p:scale>
          <a:sx n="116" d="100"/>
          <a:sy n="116" d="100"/>
        </p:scale>
        <p:origin x="13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6" y="-7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13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0C42DF6A-8708-44B9-AF68-B62C34DABB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2392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3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F487EE18-D3EC-43BD-9EF3-B8723DC0054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9367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endParaRPr lang="zh-TW" alt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endParaRPr lang="zh-TW" alt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endParaRPr lang="zh-TW" alt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30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56A5298B-4098-4001-800E-9B5610802F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272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F1921-848C-41DD-AA1A-864FF36D72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26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5F034-4E7A-494B-88B5-68B488496D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23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345D-4A97-47C7-AE95-9CEC4B54DB7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392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FF7A-1ECD-4532-BCE2-2D09A278B9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9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47FAF-9BF4-422E-A673-CF8302159E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30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1A5AA-58DA-4D56-BDBF-86C5D1DFED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839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D1DD-39F6-4167-B21B-DDF60BF819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185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0DC43-9C70-4389-B26C-5087EA7E6F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223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5C3D6-B5B6-4237-BA6F-363CAFF71A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411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6C99-1450-4528-A77A-BD97D05D64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661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52158A69-951E-4A69-ABB6-CEAFC94F20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3366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3366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3366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6699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6699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6699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6699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6699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125538"/>
            <a:ext cx="9036050" cy="172720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3600"/>
              </a:spcBef>
              <a:spcAft>
                <a:spcPts val="1200"/>
              </a:spcAft>
              <a:defRPr/>
            </a:pPr>
            <a:r>
              <a:rPr lang="en-US" altLang="zh-TW" sz="3600" dirty="0">
                <a:solidFill>
                  <a:srgbClr val="800000"/>
                </a:solidFill>
              </a:rPr>
              <a:t>Presentation at</a:t>
            </a:r>
            <a:br>
              <a:rPr lang="en-US" altLang="zh-TW" sz="3600" dirty="0">
                <a:solidFill>
                  <a:srgbClr val="800000"/>
                </a:solidFill>
              </a:rPr>
            </a:br>
            <a:r>
              <a:rPr lang="en-US" altLang="zh-TW" sz="3600" dirty="0">
                <a:solidFill>
                  <a:srgbClr val="800000"/>
                </a:solidFill>
              </a:rPr>
              <a:t>The Kazakhstan Ministerial Conference</a:t>
            </a:r>
            <a:r>
              <a:rPr lang="en-US" altLang="zh-TW" dirty="0">
                <a:solidFill>
                  <a:srgbClr val="800000"/>
                </a:solidFill>
              </a:rPr>
              <a:t/>
            </a:r>
            <a:br>
              <a:rPr lang="en-US" altLang="zh-TW" dirty="0">
                <a:solidFill>
                  <a:srgbClr val="800000"/>
                </a:solidFill>
              </a:rPr>
            </a:br>
            <a:r>
              <a:rPr lang="en-US" altLang="zh-TW" sz="3200" dirty="0">
                <a:solidFill>
                  <a:srgbClr val="00B0F0"/>
                </a:solidFill>
              </a:rPr>
              <a:t>Globalization and University Ranking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644900"/>
            <a:ext cx="8928545" cy="2663825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zh-TW" sz="4000" b="1" dirty="0">
                <a:solidFill>
                  <a:srgbClr val="0000FF"/>
                </a:solidFill>
              </a:rPr>
              <a:t>Sing Kai </a:t>
            </a:r>
            <a:r>
              <a:rPr lang="en-US" altLang="zh-TW" sz="4000" b="1" dirty="0" err="1">
                <a:solidFill>
                  <a:srgbClr val="0000FF"/>
                </a:solidFill>
              </a:rPr>
              <a:t>Lo,</a:t>
            </a:r>
            <a:r>
              <a:rPr lang="en-US" altLang="zh-TW" sz="4000" b="1" dirty="0">
                <a:solidFill>
                  <a:srgbClr val="0000FF"/>
                </a:solidFill>
              </a:rPr>
              <a:t> </a:t>
            </a:r>
            <a:r>
              <a:rPr lang="en-US" altLang="zh-TW" sz="2400" b="1" i="1" dirty="0">
                <a:solidFill>
                  <a:srgbClr val="0000FF"/>
                </a:solidFill>
              </a:rPr>
              <a:t>PhD(UC Berkeley)</a:t>
            </a:r>
          </a:p>
          <a:p>
            <a:pPr>
              <a:spcBef>
                <a:spcPts val="2400"/>
              </a:spcBef>
            </a:pPr>
            <a:r>
              <a:rPr lang="en-US" altLang="zh-TW" sz="3400" b="1" dirty="0">
                <a:solidFill>
                  <a:srgbClr val="9933FF"/>
                </a:solidFill>
              </a:rPr>
              <a:t>Associate Vice President (Internationalization)</a:t>
            </a:r>
          </a:p>
          <a:p>
            <a:pPr>
              <a:spcBef>
                <a:spcPts val="1200"/>
              </a:spcBef>
            </a:pPr>
            <a:r>
              <a:rPr lang="en-US" altLang="zh-TW" sz="3900" b="1" dirty="0">
                <a:solidFill>
                  <a:srgbClr val="FF9900"/>
                </a:solidFill>
              </a:rPr>
              <a:t>The Education University of Hong Kong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altLang="zh-TW" sz="4800" dirty="0">
                <a:solidFill>
                  <a:srgbClr val="800000"/>
                </a:solidFill>
              </a:rPr>
              <a:t>Student Learning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73238"/>
            <a:ext cx="8928992" cy="4608512"/>
          </a:xfrm>
        </p:spPr>
        <p:txBody>
          <a:bodyPr/>
          <a:lstStyle/>
          <a:p>
            <a:r>
              <a:rPr lang="en-AU" altLang="zh-TW" sz="3600" dirty="0">
                <a:solidFill>
                  <a:srgbClr val="0000CC"/>
                </a:solidFill>
              </a:rPr>
              <a:t>Useful Indicators </a:t>
            </a:r>
            <a:r>
              <a:rPr lang="en-AU" altLang="zh-TW" sz="3000" dirty="0">
                <a:solidFill>
                  <a:srgbClr val="0000CC"/>
                </a:solidFill>
              </a:rPr>
              <a:t>(require huge efforts / resources)</a:t>
            </a:r>
          </a:p>
          <a:p>
            <a:pPr lvl="1"/>
            <a:r>
              <a:rPr lang="en-AU" altLang="zh-TW" sz="2600" dirty="0">
                <a:solidFill>
                  <a:srgbClr val="0000CC"/>
                </a:solidFill>
              </a:rPr>
              <a:t>Recruitment of international students</a:t>
            </a:r>
          </a:p>
          <a:p>
            <a:pPr lvl="1"/>
            <a:r>
              <a:rPr lang="en-AU" altLang="zh-TW" sz="2600" dirty="0">
                <a:solidFill>
                  <a:srgbClr val="0000CC"/>
                </a:solidFill>
              </a:rPr>
              <a:t>Double degree programs</a:t>
            </a:r>
          </a:p>
          <a:p>
            <a:pPr lvl="1"/>
            <a:endParaRPr lang="en-AU" altLang="zh-TW" sz="3200" dirty="0">
              <a:solidFill>
                <a:srgbClr val="0000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B72B851-D86C-490D-8943-C3D25C280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34738"/>
              </p:ext>
            </p:extLst>
          </p:nvPr>
        </p:nvGraphicFramePr>
        <p:xfrm>
          <a:off x="323528" y="3645024"/>
          <a:ext cx="81280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041">
                  <a:extLst>
                    <a:ext uri="{9D8B030D-6E8A-4147-A177-3AD203B41FA5}">
                      <a16:colId xmlns:a16="http://schemas.microsoft.com/office/drawing/2014/main" xmlns="" val="3848694781"/>
                    </a:ext>
                  </a:extLst>
                </a:gridCol>
                <a:gridCol w="7112959">
                  <a:extLst>
                    <a:ext uri="{9D8B030D-6E8A-4147-A177-3AD203B41FA5}">
                      <a16:colId xmlns:a16="http://schemas.microsoft.com/office/drawing/2014/main" xmlns="" val="663396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r>
                        <a:rPr lang="en-US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b="1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EdD</a:t>
                      </a:r>
                      <a:endParaRPr lang="en-US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Leuphana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 of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Lüneburg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Germany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Hiroshima University;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Lorraine;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  <a:p>
                      <a:endParaRPr lang="en-US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530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</a:t>
                      </a:r>
                      <a:r>
                        <a:rPr lang="en-US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MSc</a:t>
                      </a:r>
                      <a:endParaRPr lang="en-US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Kaohsiung Normal University;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Arab Emirates University;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Arab Emirates</a:t>
                      </a:r>
                    </a:p>
                    <a:p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Jeonbuk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National University;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</a:t>
                      </a:r>
                    </a:p>
                    <a:p>
                      <a:endParaRPr lang="en-US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07430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776864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Start with Something Small</a:t>
            </a:r>
            <a:endParaRPr lang="en-US" altLang="zh-TW" dirty="0">
              <a:solidFill>
                <a:srgbClr val="80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BB1BC38-62F1-4CEE-A28B-8F05C56BD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83011"/>
              </p:ext>
            </p:extLst>
          </p:nvPr>
        </p:nvGraphicFramePr>
        <p:xfrm>
          <a:off x="467544" y="2708920"/>
          <a:ext cx="8172908" cy="38335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89221">
                  <a:extLst>
                    <a:ext uri="{9D8B030D-6E8A-4147-A177-3AD203B41FA5}">
                      <a16:colId xmlns:a16="http://schemas.microsoft.com/office/drawing/2014/main" xmlns="" val="2344511762"/>
                    </a:ext>
                  </a:extLst>
                </a:gridCol>
                <a:gridCol w="1648184">
                  <a:extLst>
                    <a:ext uri="{9D8B030D-6E8A-4147-A177-3AD203B41FA5}">
                      <a16:colId xmlns:a16="http://schemas.microsoft.com/office/drawing/2014/main" xmlns="" val="3885167087"/>
                    </a:ext>
                  </a:extLst>
                </a:gridCol>
                <a:gridCol w="1658235">
                  <a:extLst>
                    <a:ext uri="{9D8B030D-6E8A-4147-A177-3AD203B41FA5}">
                      <a16:colId xmlns:a16="http://schemas.microsoft.com/office/drawing/2014/main" xmlns="" val="2421998617"/>
                    </a:ext>
                  </a:extLst>
                </a:gridCol>
                <a:gridCol w="3477268">
                  <a:extLst>
                    <a:ext uri="{9D8B030D-6E8A-4147-A177-3AD203B41FA5}">
                      <a16:colId xmlns:a16="http://schemas.microsoft.com/office/drawing/2014/main" xmlns="" val="1944115840"/>
                    </a:ext>
                  </a:extLst>
                </a:gridCol>
              </a:tblGrid>
              <a:tr h="417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Academic Year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Registered students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No. of Participants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Partner University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extLst>
                  <a:ext uri="{0D108BD9-81ED-4DB2-BD59-A6C34878D82A}">
                    <a16:rowId xmlns:a16="http://schemas.microsoft.com/office/drawing/2014/main" xmlns="" val="2305066330"/>
                  </a:ext>
                </a:extLst>
              </a:tr>
              <a:tr h="2102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2015/16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17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Griffith University, Australia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extLst>
                  <a:ext uri="{0D108BD9-81ED-4DB2-BD59-A6C34878D82A}">
                    <a16:rowId xmlns:a16="http://schemas.microsoft.com/office/drawing/2014/main" xmlns="" val="628361242"/>
                  </a:ext>
                </a:extLst>
              </a:tr>
              <a:tr h="295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Bangor University,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United Kingdom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extLst>
                  <a:ext uri="{0D108BD9-81ED-4DB2-BD59-A6C34878D82A}">
                    <a16:rowId xmlns:a16="http://schemas.microsoft.com/office/drawing/2014/main" xmlns="" val="389455512"/>
                  </a:ext>
                </a:extLst>
              </a:tr>
              <a:tr h="2954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2016/17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</a:rPr>
                        <a:t>237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73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</a:rPr>
                        <a:t>Leuphana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 University,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Germany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b"/>
                </a:tc>
                <a:extLst>
                  <a:ext uri="{0D108BD9-81ED-4DB2-BD59-A6C34878D82A}">
                    <a16:rowId xmlns:a16="http://schemas.microsoft.com/office/drawing/2014/main" xmlns="" val="2625610683"/>
                  </a:ext>
                </a:extLst>
              </a:tr>
              <a:tr h="17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University of Wollongong, Australia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b"/>
                </a:tc>
                <a:extLst>
                  <a:ext uri="{0D108BD9-81ED-4DB2-BD59-A6C34878D82A}">
                    <a16:rowId xmlns:a16="http://schemas.microsoft.com/office/drawing/2014/main" xmlns="" val="1446359679"/>
                  </a:ext>
                </a:extLst>
              </a:tr>
              <a:tr h="1477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2017/18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</a:rPr>
                        <a:t>294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46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University of Lorraine, France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b"/>
                </a:tc>
                <a:extLst>
                  <a:ext uri="{0D108BD9-81ED-4DB2-BD59-A6C34878D82A}">
                    <a16:rowId xmlns:a16="http://schemas.microsoft.com/office/drawing/2014/main" xmlns="" val="1632375750"/>
                  </a:ext>
                </a:extLst>
              </a:tr>
              <a:tr h="27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The University of Texas at Tyler, USA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b"/>
                </a:tc>
                <a:extLst>
                  <a:ext uri="{0D108BD9-81ED-4DB2-BD59-A6C34878D82A}">
                    <a16:rowId xmlns:a16="http://schemas.microsoft.com/office/drawing/2014/main" xmlns="" val="192863900"/>
                  </a:ext>
                </a:extLst>
              </a:tr>
              <a:tr h="14774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2018/19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357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78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University of Lorraine, France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b"/>
                </a:tc>
                <a:extLst>
                  <a:ext uri="{0D108BD9-81ED-4DB2-BD59-A6C34878D82A}">
                    <a16:rowId xmlns:a16="http://schemas.microsoft.com/office/drawing/2014/main" xmlns="" val="602833141"/>
                  </a:ext>
                </a:extLst>
              </a:tr>
              <a:tr h="14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University of Wollongong, Australia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b"/>
                </a:tc>
                <a:extLst>
                  <a:ext uri="{0D108BD9-81ED-4DB2-BD59-A6C34878D82A}">
                    <a16:rowId xmlns:a16="http://schemas.microsoft.com/office/drawing/2014/main" xmlns="" val="3334070146"/>
                  </a:ext>
                </a:extLst>
              </a:tr>
              <a:tr h="226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University of Canterbury, New Zealand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b"/>
                </a:tc>
                <a:extLst>
                  <a:ext uri="{0D108BD9-81ED-4DB2-BD59-A6C34878D82A}">
                    <a16:rowId xmlns:a16="http://schemas.microsoft.com/office/drawing/2014/main" xmlns="" val="3389639724"/>
                  </a:ext>
                </a:extLst>
              </a:tr>
              <a:tr h="140469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2019/20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411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130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University of Lorraine, France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b"/>
                </a:tc>
                <a:extLst>
                  <a:ext uri="{0D108BD9-81ED-4DB2-BD59-A6C34878D82A}">
                    <a16:rowId xmlns:a16="http://schemas.microsoft.com/office/drawing/2014/main" xmlns="" val="1790036565"/>
                  </a:ext>
                </a:extLst>
              </a:tr>
              <a:tr h="140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University of Wollongong, Australia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b"/>
                </a:tc>
                <a:extLst>
                  <a:ext uri="{0D108BD9-81ED-4DB2-BD59-A6C34878D82A}">
                    <a16:rowId xmlns:a16="http://schemas.microsoft.com/office/drawing/2014/main" xmlns="" val="4250314278"/>
                  </a:ext>
                </a:extLst>
              </a:tr>
              <a:tr h="140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University of Canterbury, New Zealand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b"/>
                </a:tc>
                <a:extLst>
                  <a:ext uri="{0D108BD9-81ED-4DB2-BD59-A6C34878D82A}">
                    <a16:rowId xmlns:a16="http://schemas.microsoft.com/office/drawing/2014/main" xmlns="" val="2797819370"/>
                  </a:ext>
                </a:extLst>
              </a:tr>
              <a:tr h="140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Hiroshima University, Japan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b"/>
                </a:tc>
                <a:extLst>
                  <a:ext uri="{0D108BD9-81ED-4DB2-BD59-A6C34878D82A}">
                    <a16:rowId xmlns:a16="http://schemas.microsoft.com/office/drawing/2014/main" xmlns="" val="3610717725"/>
                  </a:ext>
                </a:extLst>
              </a:tr>
              <a:tr h="140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Tokyo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</a:rPr>
                        <a:t>Gakugei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 University, Japan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54" marR="49254" marT="0" marB="0" anchor="b"/>
                </a:tc>
                <a:extLst>
                  <a:ext uri="{0D108BD9-81ED-4DB2-BD59-A6C34878D82A}">
                    <a16:rowId xmlns:a16="http://schemas.microsoft.com/office/drawing/2014/main" xmlns="" val="30530652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524" y="1522901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altLang="zh-TW" sz="3600" dirty="0">
                <a:solidFill>
                  <a:srgbClr val="0000CC"/>
                </a:solidFill>
              </a:rPr>
              <a:t>Single Credit-Bearing Module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AU" altLang="zh-TW" sz="3200" dirty="0">
                <a:solidFill>
                  <a:schemeClr val="accent2">
                    <a:lumMod val="75000"/>
                  </a:schemeClr>
                </a:solidFill>
              </a:rPr>
              <a:t>short term intensive study mode</a:t>
            </a:r>
          </a:p>
        </p:txBody>
      </p:sp>
    </p:spTree>
    <p:extLst>
      <p:ext uri="{BB962C8B-B14F-4D97-AF65-F5344CB8AC3E}">
        <p14:creationId xmlns:p14="http://schemas.microsoft.com/office/powerpoint/2010/main" val="210748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F8A2A3E-68C3-4B6A-82A0-1C6A5C5C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22357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Non-Credit Bearing Study Visits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1C9EBFA-F24F-49B1-8D03-84C3660F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36" y="1700808"/>
            <a:ext cx="8352928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Outreach Study Programme (IOSP)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annually; started in 2012; duration is 1 week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research projects and sharing of research experience with students in partner universities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visited institutions in Singapore, USA, Australia, France, Russia, New Zealand, Finland, Germany, Norway, Sweden, Japan, Korea, United Kingdom,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447B6F-69A7-44AA-B69D-4CF360B5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69" r="12702"/>
          <a:stretch/>
        </p:blipFill>
        <p:spPr>
          <a:xfrm>
            <a:off x="228601" y="3972436"/>
            <a:ext cx="3623320" cy="2062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B43780-C126-40F0-9B5B-4C57C47A9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933637"/>
            <a:ext cx="3412263" cy="2101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9F1F3F-C2E5-4F27-91CB-CC3EAEA87D81}"/>
              </a:ext>
            </a:extLst>
          </p:cNvPr>
          <p:cNvSpPr/>
          <p:nvPr/>
        </p:nvSpPr>
        <p:spPr>
          <a:xfrm>
            <a:off x="1619672" y="6070555"/>
            <a:ext cx="81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7FBD533-9970-4C7C-9915-DD5359284C7B}"/>
              </a:ext>
            </a:extLst>
          </p:cNvPr>
          <p:cNvSpPr/>
          <p:nvPr/>
        </p:nvSpPr>
        <p:spPr>
          <a:xfrm>
            <a:off x="5796136" y="6045676"/>
            <a:ext cx="56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26814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E4C0E4E-0E5C-44AC-840E-921F54D8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22357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D8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B7X_CNKI" panose="02000500000000000000" pitchFamily="2" charset="-122"/>
              </a:rPr>
              <a:t> </a:t>
            </a:r>
            <a:r>
              <a:rPr lang="en-US" sz="3600" dirty="0">
                <a:solidFill>
                  <a:srgbClr val="800000"/>
                </a:solidFill>
              </a:rPr>
              <a:t>Incoming Students / Researchers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C410E01-7B31-4C3C-B52E-BDF05216D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48" y="1619744"/>
            <a:ext cx="90230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Visiting Research Students / Researchers Programme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specially designed courses / participating in research projects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supports from different sources (Hong Kong government, Commission on Higher Education, World Bank, …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FCBA82-0555-42B5-97E9-A57823B2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48" y="3507039"/>
            <a:ext cx="4120452" cy="2395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7049B5-5226-44AD-B76A-56D1E5EE65FD}"/>
              </a:ext>
            </a:extLst>
          </p:cNvPr>
          <p:cNvSpPr/>
          <p:nvPr/>
        </p:nvSpPr>
        <p:spPr>
          <a:xfrm>
            <a:off x="1115616" y="6021288"/>
            <a:ext cx="2374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Students from Russia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0B78553-E5CF-4542-AF7D-9FB949B5C146}"/>
              </a:ext>
            </a:extLst>
          </p:cNvPr>
          <p:cNvSpPr/>
          <p:nvPr/>
        </p:nvSpPr>
        <p:spPr>
          <a:xfrm>
            <a:off x="5427392" y="6020611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Scholars from Kazakhstan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D67ADB-B1E1-4533-B051-9F1BB23BA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25556"/>
            <a:ext cx="3467918" cy="2158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0961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076" y="504030"/>
            <a:ext cx="8928992" cy="998984"/>
          </a:xfrm>
        </p:spPr>
        <p:txBody>
          <a:bodyPr/>
          <a:lstStyle/>
          <a:p>
            <a:pPr algn="ctr">
              <a:defRPr/>
            </a:pPr>
            <a:r>
              <a:rPr lang="en-US" sz="4800" dirty="0">
                <a:ln w="0"/>
                <a:solidFill>
                  <a:srgbClr val="D8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B7X_CNKI" panose="02000500000000000000" pitchFamily="2" charset="-122"/>
              </a:rPr>
              <a:t> </a:t>
            </a:r>
            <a:r>
              <a:rPr lang="en-US" sz="3200" dirty="0">
                <a:solidFill>
                  <a:srgbClr val="800000"/>
                </a:solidFill>
              </a:rPr>
              <a:t>On-campus </a:t>
            </a:r>
            <a:r>
              <a:rPr lang="en-US" sz="3200" dirty="0" err="1">
                <a:solidFill>
                  <a:srgbClr val="800000"/>
                </a:solidFill>
              </a:rPr>
              <a:t>Internatioanlization</a:t>
            </a:r>
            <a:r>
              <a:rPr lang="en-US" sz="3600" dirty="0">
                <a:ln w="0"/>
                <a:solidFill>
                  <a:srgbClr val="E29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B7X_CNKI" panose="02000500000000000000" pitchFamily="2" charset="-122"/>
              </a:rPr>
              <a:t/>
            </a:r>
            <a:br>
              <a:rPr lang="en-US" sz="3600" dirty="0">
                <a:ln w="0"/>
                <a:solidFill>
                  <a:srgbClr val="E29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B7X_CNKI" panose="02000500000000000000" pitchFamily="2" charset="-122"/>
              </a:rPr>
            </a:br>
            <a:endParaRPr lang="en-US" altLang="zh-TW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85B815-21BD-4DB9-AEE3-5DD0C4DCD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International Postgraduate Summer School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in 2012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hundreds of participants every year; e.g., &gt;370 participants took part last time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DF751B-6F98-422E-AE3D-E14F74CF8F17}"/>
              </a:ext>
            </a:extLst>
          </p:cNvPr>
          <p:cNvSpPr txBox="1"/>
          <p:nvPr/>
        </p:nvSpPr>
        <p:spPr>
          <a:xfrm>
            <a:off x="370108" y="386807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Countries/Places where students came from:</a:t>
            </a:r>
          </a:p>
          <a:p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Australia, China, Cambodia, France, Germany, Japan, Kazakhstan, Philippines, Russia, Sweden, Switzerland, Taiwan, ,Thailand, New Zealand, USA, Singapore, United Kingdom, Korea, Mongolia, Hong Kong, Macau,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E1DF51-7DD2-4E62-BED8-6B30B624A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24" y="3610181"/>
            <a:ext cx="4072230" cy="20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2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800000"/>
                </a:solidFill>
              </a:rPr>
              <a:t>Research &amp; Knowledge Transfer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73238"/>
            <a:ext cx="8686800" cy="4608512"/>
          </a:xfrm>
        </p:spPr>
        <p:txBody>
          <a:bodyPr/>
          <a:lstStyle/>
          <a:p>
            <a:r>
              <a:rPr lang="en-AU" altLang="zh-TW" dirty="0">
                <a:solidFill>
                  <a:srgbClr val="0000CC"/>
                </a:solidFill>
              </a:rPr>
              <a:t>Achievement in research is a strong factor for ranking, but sometimes being neglected within the domain of internationalization</a:t>
            </a:r>
          </a:p>
          <a:p>
            <a:pPr>
              <a:spcBef>
                <a:spcPts val="1800"/>
              </a:spcBef>
            </a:pPr>
            <a:r>
              <a:rPr lang="en-AU" altLang="zh-TW" dirty="0">
                <a:solidFill>
                  <a:srgbClr val="0000CC"/>
                </a:solidFill>
              </a:rPr>
              <a:t>Getting international grants is an important indicator but many institutions find it difficult</a:t>
            </a:r>
          </a:p>
          <a:p>
            <a:r>
              <a:rPr lang="en-AU" altLang="zh-TW" dirty="0">
                <a:solidFill>
                  <a:srgbClr val="0000CC"/>
                </a:solidFill>
              </a:rPr>
              <a:t>Joint research and publications: more straight forward but requires careful matching; start with a small group more realistic</a:t>
            </a:r>
          </a:p>
          <a:p>
            <a:pPr lvl="1"/>
            <a:endParaRPr lang="en-AU" altLang="zh-TW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BFAF6BF-F9FD-4C1C-BC34-862B1D88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22357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D8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B7X_CNKI" panose="02000500000000000000" pitchFamily="2" charset="-122"/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Joint  Research / Publication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07D0EBD-D0CA-4D97-8F34-47DC7BEAFAE1}"/>
              </a:ext>
            </a:extLst>
          </p:cNvPr>
          <p:cNvSpPr/>
          <p:nvPr/>
        </p:nvSpPr>
        <p:spPr>
          <a:xfrm>
            <a:off x="4809562" y="2336393"/>
            <a:ext cx="43344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Psychosocial Well-Being among Undergraduate Students in Hong Kong and Kazakhstan</a:t>
            </a:r>
          </a:p>
          <a:p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The Education University of Hong Kong</a:t>
            </a:r>
          </a:p>
          <a:p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Suleyman 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Demirel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University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Collaboration started in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5EA5F4-287E-4436-A88B-4F7905D69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1" y="1556792"/>
            <a:ext cx="439521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2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altLang="zh-TW" sz="4800" dirty="0">
                <a:solidFill>
                  <a:srgbClr val="800000"/>
                </a:solidFill>
              </a:rPr>
              <a:t>Networking: How 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73238"/>
            <a:ext cx="8686800" cy="4608512"/>
          </a:xfrm>
        </p:spPr>
        <p:txBody>
          <a:bodyPr/>
          <a:lstStyle/>
          <a:p>
            <a:r>
              <a:rPr lang="en-AU" altLang="zh-TW" sz="3400" dirty="0">
                <a:solidFill>
                  <a:srgbClr val="0000CC"/>
                </a:solidFill>
              </a:rPr>
              <a:t>Many activities tend to be primarily social gathering</a:t>
            </a:r>
          </a:p>
          <a:p>
            <a:r>
              <a:rPr lang="en-AU" altLang="zh-TW" sz="3400" dirty="0">
                <a:solidFill>
                  <a:srgbClr val="0000CC"/>
                </a:solidFill>
              </a:rPr>
              <a:t>Networking to discuss, then proper follow-up (of everything listed in previous slides)</a:t>
            </a:r>
          </a:p>
          <a:p>
            <a:pPr>
              <a:spcBef>
                <a:spcPts val="1800"/>
              </a:spcBef>
            </a:pPr>
            <a:r>
              <a:rPr lang="en-AU" altLang="zh-TW" sz="3400" dirty="0">
                <a:solidFill>
                  <a:srgbClr val="0000CC"/>
                </a:solidFill>
              </a:rPr>
              <a:t>Enlarging the network through networking</a:t>
            </a:r>
          </a:p>
          <a:p>
            <a:pPr>
              <a:spcBef>
                <a:spcPts val="1800"/>
              </a:spcBef>
            </a:pPr>
            <a:r>
              <a:rPr lang="en-AU" altLang="zh-TW" sz="3400" dirty="0">
                <a:solidFill>
                  <a:srgbClr val="0000CC"/>
                </a:solidFill>
              </a:rPr>
              <a:t>Concept of balance: is it really necessary to have everything absolutely equal with each collaborator ?</a:t>
            </a:r>
          </a:p>
          <a:p>
            <a:pPr lvl="1"/>
            <a:endParaRPr lang="en-AU" altLang="zh-TW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E4C0E4E-0E5C-44AC-840E-921F54D8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22357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D8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B7X_CNKI" panose="02000500000000000000" pitchFamily="2" charset="-122"/>
              </a:rPr>
              <a:t> </a:t>
            </a:r>
            <a:r>
              <a:rPr lang="en-US" sz="3600" dirty="0">
                <a:solidFill>
                  <a:srgbClr val="800000"/>
                </a:solidFill>
              </a:rPr>
              <a:t>Inbound: Training Programs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C410E01-7B31-4C3C-B52E-BDF05216D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72427"/>
            <a:ext cx="851567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hosted a training workshop: Using English to Teach STEM Subjects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Initiated by </a:t>
            </a:r>
            <a:r>
              <a:rPr lang="en-US" sz="1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Nazarbayev</a:t>
            </a:r>
            <a:r>
              <a:rPr lang="en-US" sz="1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in-service teachers from different regions in </a:t>
            </a:r>
            <a:r>
              <a:rPr lang="en-US" sz="1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Kzzakhstan</a:t>
            </a:r>
            <a:r>
              <a:rPr lang="en-US" sz="1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came to EdUHK for one week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D3053C-C2CA-490B-9B12-2846FADDD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4996033" cy="3330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0B78553-E5CF-4542-AF7D-9FB949B5C146}"/>
              </a:ext>
            </a:extLst>
          </p:cNvPr>
          <p:cNvSpPr/>
          <p:nvPr/>
        </p:nvSpPr>
        <p:spPr>
          <a:xfrm>
            <a:off x="5580112" y="558924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64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897BDF0-4BE7-47EB-82E2-515FC7F0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80517"/>
            <a:ext cx="8610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solidFill>
                  <a:srgbClr val="800000"/>
                </a:solidFill>
              </a:rPr>
              <a:t>Outbound: Delivering of Training Workshops</a:t>
            </a:r>
            <a:r>
              <a:rPr lang="en-US" altLang="zh-TW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n w="0"/>
              <a:solidFill>
                <a:srgbClr val="E29E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B7X_CNKI" panose="02000500000000000000" pitchFamily="2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76C0894-F88F-4C84-92A8-562AC3CC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9438"/>
            <a:ext cx="77724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combining and mixing lectures or workshops with promotional seminars was found to be more effective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420065-5EBB-4B6E-A07C-875D16780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9"/>
          <a:stretch/>
        </p:blipFill>
        <p:spPr>
          <a:xfrm rot="21309673">
            <a:off x="367233" y="3372020"/>
            <a:ext cx="2659528" cy="1982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678FE9-9CDD-4B68-BBC4-D13F35B13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37" y="3255743"/>
            <a:ext cx="2427503" cy="1912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CD8F7F-28E8-438E-860C-0CC1147D8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r="-5506"/>
          <a:stretch/>
        </p:blipFill>
        <p:spPr>
          <a:xfrm rot="377749">
            <a:off x="6163225" y="3236748"/>
            <a:ext cx="2805743" cy="2162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F35EEA-F66C-4973-A507-C7055F324DF6}"/>
              </a:ext>
            </a:extLst>
          </p:cNvPr>
          <p:cNvSpPr/>
          <p:nvPr/>
        </p:nvSpPr>
        <p:spPr>
          <a:xfrm rot="21312252">
            <a:off x="1184018" y="5344729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Belarus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FC537F-C976-4289-A1F7-EE83AA7846E8}"/>
              </a:ext>
            </a:extLst>
          </p:cNvPr>
          <p:cNvSpPr/>
          <p:nvPr/>
        </p:nvSpPr>
        <p:spPr>
          <a:xfrm>
            <a:off x="3690182" y="5308573"/>
            <a:ext cx="100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Romania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979D48C-891E-42F6-8271-23D2D01518B7}"/>
              </a:ext>
            </a:extLst>
          </p:cNvPr>
          <p:cNvSpPr/>
          <p:nvPr/>
        </p:nvSpPr>
        <p:spPr>
          <a:xfrm rot="367717">
            <a:off x="6285093" y="5532450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Cam</a:t>
            </a:r>
            <a:r>
              <a:rPr lang="en-US" altLang="zh-CN" dirty="0">
                <a:solidFill>
                  <a:srgbClr val="00B0F0"/>
                </a:solidFill>
              </a:rPr>
              <a:t>bodia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0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pPr algn="ctr">
              <a:defRPr/>
            </a:pPr>
            <a:r>
              <a:rPr lang="en-US" altLang="zh-TW" sz="4800" dirty="0">
                <a:solidFill>
                  <a:srgbClr val="800000"/>
                </a:solidFill>
              </a:rPr>
              <a:t> University Rankings 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0213"/>
            <a:ext cx="8686800" cy="4608512"/>
          </a:xfrm>
        </p:spPr>
        <p:txBody>
          <a:bodyPr/>
          <a:lstStyle/>
          <a:p>
            <a:r>
              <a:rPr lang="en-US" altLang="zh-TW" sz="4000" dirty="0">
                <a:solidFill>
                  <a:srgbClr val="0000CC"/>
                </a:solidFill>
              </a:rPr>
              <a:t>Different rating systems</a:t>
            </a:r>
            <a:r>
              <a:rPr lang="en-US" altLang="zh-TW" sz="3600" dirty="0">
                <a:solidFill>
                  <a:srgbClr val="0000CC"/>
                </a:solidFill>
              </a:rPr>
              <a:t> </a:t>
            </a:r>
          </a:p>
          <a:p>
            <a:pPr lvl="1"/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systems are using different methods</a:t>
            </a:r>
          </a:p>
          <a:p>
            <a:pPr lvl="1"/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even methods for data collection are not the same, for example</a:t>
            </a:r>
          </a:p>
          <a:p>
            <a:pPr lvl="2">
              <a:spcBef>
                <a:spcPts val="0"/>
              </a:spcBef>
            </a:pPr>
            <a:r>
              <a:rPr lang="en-US" altLang="zh-TW" sz="3200" dirty="0">
                <a:solidFill>
                  <a:srgbClr val="6600CC"/>
                </a:solidFill>
              </a:rPr>
              <a:t>some systems gather information on publicly available data</a:t>
            </a:r>
          </a:p>
          <a:p>
            <a:pPr lvl="2">
              <a:spcBef>
                <a:spcPts val="0"/>
              </a:spcBef>
            </a:pPr>
            <a:r>
              <a:rPr lang="en-US" altLang="zh-TW" sz="3200" dirty="0">
                <a:solidFill>
                  <a:srgbClr val="6600CC"/>
                </a:solidFill>
              </a:rPr>
              <a:t>some systems ask individual institutions to provide their own data</a:t>
            </a:r>
          </a:p>
          <a:p>
            <a:pPr>
              <a:spcBef>
                <a:spcPts val="1800"/>
              </a:spcBef>
            </a:pPr>
            <a:endParaRPr lang="en-US" altLang="zh-TW" sz="4000" dirty="0">
              <a:solidFill>
                <a:srgbClr val="0000CC"/>
              </a:solidFill>
            </a:endParaRPr>
          </a:p>
          <a:p>
            <a:pPr>
              <a:spcBef>
                <a:spcPts val="1800"/>
              </a:spcBef>
            </a:pPr>
            <a:endParaRPr lang="en-US" altLang="zh-TW" sz="4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6B530-4763-4CB8-9275-0F0E01BD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r>
              <a:rPr lang="en-US" altLang="zh-TW" sz="2800" dirty="0">
                <a:solidFill>
                  <a:srgbClr val="800000"/>
                </a:solidFill>
              </a:rPr>
              <a:t>Outbound: Delivering of Training Workshops</a:t>
            </a:r>
            <a:endParaRPr lang="en-US" sz="2800" dirty="0"/>
          </a:p>
        </p:txBody>
      </p:sp>
      <p:pic>
        <p:nvPicPr>
          <p:cNvPr id="6" name="Picture 8" descr="https://lh6.googleusercontent.com/NJWCC_i3Mp8zB-0lhZ4_7r6bnC7p8o2iMxeXEO5RpCgvXagv9eMcGCCxBBpyrvpgExoB0LYLX2eRNreYhBFLVoROpHIDvs2hF8EgWI8ew6t2Kl923f_FGiM3kGm7UQuT3ToF2saMh3hF8WaxMvSwbw=s2048">
            <a:extLst>
              <a:ext uri="{FF2B5EF4-FFF2-40B4-BE49-F238E27FC236}">
                <a16:creationId xmlns:a16="http://schemas.microsoft.com/office/drawing/2014/main" xmlns="" id="{443DCBCD-9353-48FF-8F91-91E5647E9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9364"/>
          <a:stretch/>
        </p:blipFill>
        <p:spPr bwMode="auto">
          <a:xfrm>
            <a:off x="4860032" y="1772816"/>
            <a:ext cx="3427877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337110-7FCF-4CA0-A811-36DDF2E279B8}"/>
              </a:ext>
            </a:extLst>
          </p:cNvPr>
          <p:cNvSpPr txBox="1"/>
          <p:nvPr/>
        </p:nvSpPr>
        <p:spPr>
          <a:xfrm>
            <a:off x="1043608" y="4027477"/>
            <a:ext cx="133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Georgia</a:t>
            </a:r>
          </a:p>
        </p:txBody>
      </p:sp>
      <p:pic>
        <p:nvPicPr>
          <p:cNvPr id="8" name="Picture 7" descr="https://lh5.googleusercontent.com/I3ABpFyM8cPXEa0JHDgkCQJX_oRxc6G1ersYOxAUnmeDAaab4ey2nb-rqb4QDtcJzWvQFLQ0POKSSAHXsr_AbPn0lgJbdD8WDJtmqwJAcD6vNkL2bskIFP5WfRr3bvDfCNTp1hQ6YfO90tgrXLTApQ=s2048">
            <a:extLst>
              <a:ext uri="{FF2B5EF4-FFF2-40B4-BE49-F238E27FC236}">
                <a16:creationId xmlns:a16="http://schemas.microsoft.com/office/drawing/2014/main" xmlns="" id="{542549A8-483D-4FFA-B0C2-E4AEC0C0F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6031"/>
            <a:ext cx="3382890" cy="1902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4A2418-FD3A-4B5B-AE2E-02B71DCF7E75}"/>
              </a:ext>
            </a:extLst>
          </p:cNvPr>
          <p:cNvSpPr/>
          <p:nvPr/>
        </p:nvSpPr>
        <p:spPr>
          <a:xfrm>
            <a:off x="6878922" y="4104421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Mongolia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800078-D34F-4339-B63D-3FD959A536F3}"/>
              </a:ext>
            </a:extLst>
          </p:cNvPr>
          <p:cNvSpPr/>
          <p:nvPr/>
        </p:nvSpPr>
        <p:spPr>
          <a:xfrm>
            <a:off x="6300192" y="5661248"/>
            <a:ext cx="2326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the Philippines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99A8504-12F6-4A8D-BB8F-A89AA8E03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1071"/>
            <a:ext cx="3635896" cy="2283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1289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BFAF6BF-F9FD-4C1C-BC34-862B1D88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22357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D8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B7X_CNKI" panose="02000500000000000000" pitchFamily="2" charset="-122"/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Online Training Programs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DD83EC-FEE7-4B4F-99A2-F36079E92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721170"/>
            <a:ext cx="7772400" cy="1297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TW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 Programs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combining capacity building programs with promotional seminars was found to be effective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8C2351-CFDF-4679-9471-104DB774A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7" y="3429000"/>
            <a:ext cx="4504980" cy="2598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792D54-1D21-4E46-AD0F-D19D56F62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00648"/>
            <a:ext cx="3753286" cy="2582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952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pPr algn="ctr">
              <a:defRPr/>
            </a:pPr>
            <a:r>
              <a:rPr lang="en-US" altLang="zh-TW" sz="4800" dirty="0">
                <a:solidFill>
                  <a:srgbClr val="800000"/>
                </a:solidFill>
              </a:rPr>
              <a:t> University Rankings II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0213"/>
            <a:ext cx="8686800" cy="4608512"/>
          </a:xfrm>
        </p:spPr>
        <p:txBody>
          <a:bodyPr/>
          <a:lstStyle/>
          <a:p>
            <a:r>
              <a:rPr lang="en-US" altLang="zh-TW" sz="4000" dirty="0">
                <a:solidFill>
                  <a:srgbClr val="0000CC"/>
                </a:solidFill>
              </a:rPr>
              <a:t>Different sub-systems within a system</a:t>
            </a:r>
            <a:r>
              <a:rPr lang="en-US" altLang="zh-TW" sz="3600" dirty="0">
                <a:solidFill>
                  <a:srgbClr val="0000CC"/>
                </a:solidFill>
              </a:rPr>
              <a:t> </a:t>
            </a:r>
          </a:p>
          <a:p>
            <a:pPr lvl="1"/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overall ranking</a:t>
            </a:r>
          </a:p>
          <a:p>
            <a:pPr lvl="1"/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ranking on subjects / disciplinary areas</a:t>
            </a:r>
          </a:p>
          <a:p>
            <a:pPr lvl="1"/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ranking on (social) impact … </a:t>
            </a:r>
            <a:r>
              <a:rPr lang="en-US" altLang="zh-TW" sz="3600" dirty="0" err="1">
                <a:solidFill>
                  <a:schemeClr val="accent2">
                    <a:lumMod val="75000"/>
                  </a:schemeClr>
                </a:solidFill>
              </a:rPr>
              <a:t>etc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who are you competing with (young </a:t>
            </a:r>
            <a:r>
              <a:rPr lang="en-US" altLang="zh-TW" sz="3600" dirty="0" err="1">
                <a:solidFill>
                  <a:schemeClr val="accent2">
                    <a:lumMod val="75000"/>
                  </a:schemeClr>
                </a:solidFill>
              </a:rPr>
              <a:t>uni</a:t>
            </a:r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consider what is best for your institution</a:t>
            </a:r>
          </a:p>
          <a:p>
            <a:pPr>
              <a:spcBef>
                <a:spcPts val="1800"/>
              </a:spcBef>
            </a:pPr>
            <a:endParaRPr lang="en-US" altLang="zh-TW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7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A81A4C-FBC9-4C48-B55F-D3D90B278A91}"/>
              </a:ext>
            </a:extLst>
          </p:cNvPr>
          <p:cNvSpPr/>
          <p:nvPr/>
        </p:nvSpPr>
        <p:spPr>
          <a:xfrm>
            <a:off x="467547" y="1700810"/>
            <a:ext cx="7157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9933FF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QS</a:t>
            </a:r>
            <a:r>
              <a:rPr lang="en-US" sz="4800" b="1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9933FF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University Ranking 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E3F3EB-9914-45B3-A6A5-DD5F0EC0EE84}"/>
              </a:ext>
            </a:extLst>
          </p:cNvPr>
          <p:cNvSpPr/>
          <p:nvPr/>
        </p:nvSpPr>
        <p:spPr>
          <a:xfrm>
            <a:off x="626369" y="2784817"/>
            <a:ext cx="72632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ea typeface="微軟正黑體" panose="020B0604030504040204" pitchFamily="34" charset="-120"/>
              </a:rPr>
              <a:t>4</a:t>
            </a:r>
            <a:r>
              <a:rPr lang="en-US" altLang="zh-TW" sz="4400" baseline="30000" dirty="0">
                <a:solidFill>
                  <a:srgbClr val="FF0000"/>
                </a:solidFill>
                <a:ea typeface="微軟正黑體" panose="020B0604030504040204" pitchFamily="34" charset="-120"/>
              </a:rPr>
              <a:t>th</a:t>
            </a:r>
            <a:r>
              <a:rPr lang="en-US" altLang="zh-TW" sz="4400" dirty="0">
                <a:solidFill>
                  <a:srgbClr val="FF0000"/>
                </a:solidFill>
                <a:ea typeface="微軟正黑體" panose="020B0604030504040204" pitchFamily="34" charset="-120"/>
              </a:rPr>
              <a:t>   </a:t>
            </a:r>
            <a:r>
              <a:rPr lang="en-US" altLang="zh-TW" sz="4400" dirty="0">
                <a:solidFill>
                  <a:prstClr val="black"/>
                </a:solidFill>
                <a:ea typeface="微軟正黑體" panose="020B0604030504040204" pitchFamily="34" charset="-120"/>
              </a:rPr>
              <a:t>in Asia</a:t>
            </a:r>
          </a:p>
          <a:p>
            <a:r>
              <a:rPr lang="en-US" altLang="zh-TW" sz="4400" dirty="0">
                <a:solidFill>
                  <a:srgbClr val="FF0000"/>
                </a:solidFill>
                <a:ea typeface="微軟正黑體" panose="020B0604030504040204" pitchFamily="34" charset="-120"/>
              </a:rPr>
              <a:t>21</a:t>
            </a:r>
            <a:r>
              <a:rPr lang="en-US" altLang="zh-TW" sz="4400" baseline="30000" dirty="0">
                <a:solidFill>
                  <a:srgbClr val="FF0000"/>
                </a:solidFill>
                <a:ea typeface="微軟正黑體" panose="020B0604030504040204" pitchFamily="34" charset="-120"/>
              </a:rPr>
              <a:t>st</a:t>
            </a:r>
            <a:r>
              <a:rPr lang="en-US" altLang="zh-TW" sz="4400" dirty="0">
                <a:solidFill>
                  <a:srgbClr val="FF00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4400" dirty="0">
                <a:solidFill>
                  <a:prstClr val="black"/>
                </a:solidFill>
                <a:ea typeface="微軟正黑體" panose="020B0604030504040204" pitchFamily="34" charset="-120"/>
              </a:rPr>
              <a:t>in the world</a:t>
            </a:r>
          </a:p>
          <a:p>
            <a:r>
              <a:rPr lang="en-US" altLang="zh-TW" sz="4400" dirty="0">
                <a:solidFill>
                  <a:prstClr val="black"/>
                </a:solidFill>
                <a:ea typeface="微軟正黑體" panose="020B0604030504040204" pitchFamily="34" charset="-120"/>
              </a:rPr>
              <a:t>       in </a:t>
            </a:r>
            <a:r>
              <a:rPr lang="en-US" altLang="zh-TW" sz="4400" dirty="0">
                <a:solidFill>
                  <a:srgbClr val="FF9900"/>
                </a:solidFill>
                <a:ea typeface="微軟正黑體" panose="020B0604030504040204" pitchFamily="34" charset="-120"/>
              </a:rPr>
              <a:t>Education</a:t>
            </a:r>
            <a:r>
              <a:rPr lang="en-US" altLang="zh-TW" sz="4400" dirty="0">
                <a:solidFill>
                  <a:prstClr val="black"/>
                </a:solidFill>
                <a:ea typeface="微軟正黑體" panose="020B0604030504040204" pitchFamily="34" charset="-120"/>
              </a:rPr>
              <a:t>*</a:t>
            </a:r>
            <a:endParaRPr lang="zh-TW" altLang="zh-HK" sz="4800" dirty="0">
              <a:solidFill>
                <a:srgbClr val="F79646">
                  <a:lumMod val="75000"/>
                </a:srgbClr>
              </a:solidFill>
              <a:ea typeface="Adobe 繁黑體 Std B" pitchFamily="34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4BA72F-9720-4EAA-8828-BA26740DB7EE}"/>
              </a:ext>
            </a:extLst>
          </p:cNvPr>
          <p:cNvSpPr/>
          <p:nvPr/>
        </p:nvSpPr>
        <p:spPr>
          <a:xfrm>
            <a:off x="755576" y="5297940"/>
            <a:ext cx="7796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solidFill>
                  <a:srgbClr val="6341F5"/>
                </a:solidFill>
              </a:rPr>
              <a:t>*EdUHK consistently among </a:t>
            </a:r>
            <a:r>
              <a:rPr lang="en-US" altLang="zh-TW" b="1" i="1" dirty="0">
                <a:solidFill>
                  <a:srgbClr val="FF9900"/>
                </a:solidFill>
              </a:rPr>
              <a:t>top rank in Education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CE78E6EF-8253-4134-933D-9C0B6B389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pPr algn="ctr">
              <a:defRPr/>
            </a:pPr>
            <a:r>
              <a:rPr lang="en-US" altLang="zh-TW" sz="4800" dirty="0">
                <a:solidFill>
                  <a:srgbClr val="800000"/>
                </a:solidFill>
              </a:rPr>
              <a:t> </a:t>
            </a:r>
            <a:r>
              <a:rPr lang="en-US" altLang="zh-TW" sz="3200" dirty="0">
                <a:solidFill>
                  <a:srgbClr val="800000"/>
                </a:solidFill>
              </a:rPr>
              <a:t>The </a:t>
            </a:r>
            <a:r>
              <a:rPr lang="en-US" altLang="zh-TW" sz="3200" dirty="0">
                <a:solidFill>
                  <a:srgbClr val="FF9900"/>
                </a:solidFill>
              </a:rPr>
              <a:t>Education</a:t>
            </a:r>
            <a:r>
              <a:rPr lang="en-US" altLang="zh-TW" sz="3200" dirty="0">
                <a:solidFill>
                  <a:srgbClr val="800000"/>
                </a:solidFill>
              </a:rPr>
              <a:t> University of Hong Kong</a:t>
            </a:r>
            <a:endParaRPr lang="en-US" altLang="zh-TW" sz="4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7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E21C9F-07A8-476A-BA14-196B736665A7}"/>
              </a:ext>
            </a:extLst>
          </p:cNvPr>
          <p:cNvSpPr/>
          <p:nvPr/>
        </p:nvSpPr>
        <p:spPr>
          <a:xfrm>
            <a:off x="467544" y="184482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4000" dirty="0">
                <a:solidFill>
                  <a:srgbClr val="0000CC"/>
                </a:solidFill>
                <a:latin typeface="+mn-lt"/>
                <a:ea typeface="+mn-ea"/>
              </a:rPr>
              <a:t>University College London</a:t>
            </a:r>
          </a:p>
          <a:p>
            <a:r>
              <a:rPr kumimoji="1" lang="en-US" sz="4000" dirty="0">
                <a:solidFill>
                  <a:srgbClr val="0000CC"/>
                </a:solidFill>
                <a:latin typeface="+mn-lt"/>
                <a:ea typeface="+mn-ea"/>
              </a:rPr>
              <a:t>Harvard University</a:t>
            </a:r>
          </a:p>
          <a:p>
            <a:r>
              <a:rPr kumimoji="1" lang="en-US" sz="4000" dirty="0">
                <a:solidFill>
                  <a:srgbClr val="0000CC"/>
                </a:solidFill>
                <a:latin typeface="+mn-lt"/>
                <a:ea typeface="+mn-ea"/>
              </a:rPr>
              <a:t>Stanford University</a:t>
            </a:r>
          </a:p>
          <a:p>
            <a:r>
              <a:rPr kumimoji="1" lang="en-US" sz="4000" dirty="0">
                <a:solidFill>
                  <a:srgbClr val="0000CC"/>
                </a:solidFill>
                <a:latin typeface="+mn-lt"/>
                <a:ea typeface="+mn-ea"/>
              </a:rPr>
              <a:t>University of Cambridge</a:t>
            </a:r>
          </a:p>
          <a:p>
            <a:r>
              <a:rPr kumimoji="1" lang="en-US" sz="4000" dirty="0">
                <a:solidFill>
                  <a:srgbClr val="0000CC"/>
                </a:solidFill>
                <a:latin typeface="+mn-lt"/>
                <a:ea typeface="+mn-ea"/>
              </a:rPr>
              <a:t>University of Oxford</a:t>
            </a:r>
          </a:p>
          <a:p>
            <a:r>
              <a:rPr kumimoji="1" lang="en-US" sz="4000" dirty="0">
                <a:solidFill>
                  <a:srgbClr val="0000CC"/>
                </a:solidFill>
                <a:latin typeface="+mn-lt"/>
                <a:ea typeface="+mn-ea"/>
              </a:rPr>
              <a:t>University of California, Berkeley</a:t>
            </a:r>
          </a:p>
          <a:p>
            <a:r>
              <a:rPr kumimoji="1" lang="en-US" sz="4000" dirty="0">
                <a:solidFill>
                  <a:srgbClr val="0000CC"/>
                </a:solidFill>
                <a:latin typeface="+mn-lt"/>
                <a:ea typeface="+mn-ea"/>
              </a:rPr>
              <a:t>University of Toronto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0A2DFD-BA50-43BA-A091-F715288FC203}"/>
              </a:ext>
            </a:extLst>
          </p:cNvPr>
          <p:cNvSpPr/>
          <p:nvPr/>
        </p:nvSpPr>
        <p:spPr>
          <a:xfrm>
            <a:off x="611560" y="11663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sz="4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Top University by Education </a:t>
            </a:r>
          </a:p>
          <a:p>
            <a:pPr algn="ctr"/>
            <a:r>
              <a:rPr kumimoji="1" lang="en-US" sz="4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in the World</a:t>
            </a:r>
          </a:p>
        </p:txBody>
      </p:sp>
    </p:spTree>
    <p:extLst>
      <p:ext uri="{BB962C8B-B14F-4D97-AF65-F5344CB8AC3E}">
        <p14:creationId xmlns:p14="http://schemas.microsoft.com/office/powerpoint/2010/main" val="310551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04800"/>
            <a:ext cx="8784976" cy="1143000"/>
          </a:xfrm>
        </p:spPr>
        <p:txBody>
          <a:bodyPr/>
          <a:lstStyle/>
          <a:p>
            <a:pPr>
              <a:defRPr/>
            </a:pPr>
            <a:r>
              <a:rPr lang="en-US" altLang="zh-TW" sz="3400" dirty="0">
                <a:solidFill>
                  <a:srgbClr val="800000"/>
                </a:solidFill>
              </a:rPr>
              <a:t>Ranking and Globalization: Relationship</a:t>
            </a:r>
            <a:endParaRPr lang="en-US" altLang="zh-TW" sz="3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700808"/>
            <a:ext cx="8458200" cy="46085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TW" b="1" u="sng" dirty="0">
                <a:solidFill>
                  <a:srgbClr val="FF0000"/>
                </a:solidFill>
              </a:rPr>
              <a:t>Internationalization</a:t>
            </a:r>
            <a:r>
              <a:rPr lang="en-US" altLang="zh-TW" dirty="0">
                <a:solidFill>
                  <a:srgbClr val="0000CC"/>
                </a:solidFill>
              </a:rPr>
              <a:t> is a key domain in almost all ranking systems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dirty="0">
                <a:solidFill>
                  <a:srgbClr val="660066"/>
                </a:solidFill>
                <a:ea typeface="¤å¹©·s²Ó©ú" pitchFamily="34" charset="-120"/>
              </a:rPr>
              <a:t>Common View: Internationalization improves university ranking</a:t>
            </a:r>
          </a:p>
          <a:p>
            <a:pPr lvl="1">
              <a:lnSpc>
                <a:spcPct val="90000"/>
              </a:lnSpc>
              <a:defRPr/>
            </a:pPr>
            <a:r>
              <a:rPr kumimoji="0" lang="en-US" altLang="zh-TW" dirty="0">
                <a:solidFill>
                  <a:schemeClr val="accent2">
                    <a:lumMod val="75000"/>
                  </a:schemeClr>
                </a:solidFill>
                <a:ea typeface="¤å¹©·s²Ó©ú" pitchFamily="34" charset="-120"/>
              </a:rPr>
              <a:t>seems implying a one directional relationship</a:t>
            </a:r>
          </a:p>
          <a:p>
            <a:pPr lvl="1">
              <a:lnSpc>
                <a:spcPct val="90000"/>
              </a:lnSpc>
              <a:defRPr/>
            </a:pPr>
            <a:r>
              <a:rPr kumimoji="0" lang="en-US" altLang="zh-TW" dirty="0">
                <a:solidFill>
                  <a:schemeClr val="accent2">
                    <a:lumMod val="75000"/>
                  </a:schemeClr>
                </a:solidFill>
                <a:ea typeface="¤å¹©·s²Ó©ú" pitchFamily="34" charset="-120"/>
              </a:rPr>
              <a:t>but, higher ranking helps to attract more international students</a:t>
            </a:r>
          </a:p>
          <a:p>
            <a:pPr lvl="1">
              <a:lnSpc>
                <a:spcPct val="90000"/>
              </a:lnSpc>
              <a:defRPr/>
            </a:pPr>
            <a:r>
              <a:rPr kumimoji="0" lang="en-US" altLang="zh-TW" dirty="0">
                <a:solidFill>
                  <a:schemeClr val="accent2">
                    <a:lumMod val="75000"/>
                  </a:schemeClr>
                </a:solidFill>
                <a:ea typeface="¤å¹©·s²Ó©ú" pitchFamily="34" charset="-120"/>
              </a:rPr>
              <a:t>also helps to attract more international visiting scholars and research collaborations</a:t>
            </a:r>
          </a:p>
          <a:p>
            <a:pPr lvl="1">
              <a:lnSpc>
                <a:spcPct val="90000"/>
              </a:lnSpc>
              <a:defRPr/>
            </a:pPr>
            <a:r>
              <a:rPr kumimoji="0" lang="en-US" altLang="zh-TW" dirty="0">
                <a:solidFill>
                  <a:schemeClr val="accent2">
                    <a:lumMod val="75000"/>
                  </a:schemeClr>
                </a:solidFill>
                <a:ea typeface="¤å¹©·s²Ó©ú" pitchFamily="34" charset="-120"/>
              </a:rPr>
              <a:t>2-way traffic; they complement each other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04800"/>
            <a:ext cx="8928992" cy="1143000"/>
          </a:xfrm>
        </p:spPr>
        <p:txBody>
          <a:bodyPr/>
          <a:lstStyle/>
          <a:p>
            <a:pPr algn="ctr">
              <a:defRPr/>
            </a:pPr>
            <a:r>
              <a:rPr lang="en-US" altLang="zh-TW" sz="4800" dirty="0">
                <a:solidFill>
                  <a:srgbClr val="800000"/>
                </a:solidFill>
              </a:rPr>
              <a:t> </a:t>
            </a:r>
            <a:r>
              <a:rPr lang="en-US" altLang="zh-TW" sz="3400" dirty="0">
                <a:solidFill>
                  <a:srgbClr val="800000"/>
                </a:solidFill>
              </a:rPr>
              <a:t>The </a:t>
            </a:r>
            <a:r>
              <a:rPr lang="en-US" altLang="zh-TW" sz="3400" dirty="0">
                <a:solidFill>
                  <a:srgbClr val="FF9900"/>
                </a:solidFill>
              </a:rPr>
              <a:t>Education</a:t>
            </a:r>
            <a:r>
              <a:rPr lang="en-US" altLang="zh-TW" sz="3400" dirty="0">
                <a:solidFill>
                  <a:srgbClr val="800000"/>
                </a:solidFill>
              </a:rPr>
              <a:t> University of Hong Kong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0213"/>
            <a:ext cx="8686800" cy="46085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zh-TW" sz="4000" dirty="0">
                <a:solidFill>
                  <a:srgbClr val="0000CC"/>
                </a:solidFill>
              </a:rPr>
              <a:t>Student Recruitment</a:t>
            </a:r>
            <a:endParaRPr lang="en-US" altLang="zh-TW" sz="3400" dirty="0">
              <a:solidFill>
                <a:srgbClr val="0000CC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altLang="zh-TW" sz="3600" dirty="0">
                <a:solidFill>
                  <a:srgbClr val="FF0000"/>
                </a:solidFill>
              </a:rPr>
              <a:t>Master of Education </a:t>
            </a:r>
            <a:r>
              <a:rPr lang="en-US" altLang="zh-TW" sz="3200" dirty="0">
                <a:solidFill>
                  <a:srgbClr val="FF0000"/>
                </a:solidFill>
              </a:rPr>
              <a:t>(number of applicants)</a:t>
            </a:r>
          </a:p>
          <a:p>
            <a:pPr lvl="2">
              <a:spcBef>
                <a:spcPts val="0"/>
              </a:spcBef>
            </a:pPr>
            <a:r>
              <a:rPr lang="en-US" altLang="zh-TW" sz="3200" dirty="0">
                <a:solidFill>
                  <a:srgbClr val="FF0000"/>
                </a:solidFill>
              </a:rPr>
              <a:t>2009 (no ranking): ~300 to 400</a:t>
            </a:r>
          </a:p>
          <a:p>
            <a:pPr lvl="2">
              <a:spcBef>
                <a:spcPts val="0"/>
              </a:spcBef>
            </a:pPr>
            <a:r>
              <a:rPr lang="en-US" altLang="zh-TW" sz="3200" dirty="0">
                <a:solidFill>
                  <a:srgbClr val="FF0000"/>
                </a:solidFill>
              </a:rPr>
              <a:t>2023                     : ~2,300</a:t>
            </a:r>
          </a:p>
          <a:p>
            <a:pPr lvl="1">
              <a:spcBef>
                <a:spcPts val="1800"/>
              </a:spcBef>
            </a:pPr>
            <a:r>
              <a:rPr lang="en-US" altLang="zh-TW" sz="3600" dirty="0">
                <a:solidFill>
                  <a:srgbClr val="9933FF"/>
                </a:solidFill>
              </a:rPr>
              <a:t>Doctoral Programs</a:t>
            </a:r>
          </a:p>
          <a:p>
            <a:pPr lvl="2">
              <a:spcBef>
                <a:spcPts val="0"/>
              </a:spcBef>
            </a:pPr>
            <a:r>
              <a:rPr lang="en-US" altLang="zh-TW" sz="3200" dirty="0">
                <a:solidFill>
                  <a:srgbClr val="9933FF"/>
                </a:solidFill>
              </a:rPr>
              <a:t>2009 (no PhD program)      : ~80</a:t>
            </a:r>
          </a:p>
          <a:p>
            <a:pPr lvl="2">
              <a:spcBef>
                <a:spcPts val="0"/>
              </a:spcBef>
            </a:pPr>
            <a:r>
              <a:rPr lang="en-US" altLang="zh-TW" sz="3200" dirty="0">
                <a:solidFill>
                  <a:srgbClr val="9933FF"/>
                </a:solidFill>
              </a:rPr>
              <a:t>2023 (3 doctoral programs) : ~900</a:t>
            </a:r>
          </a:p>
          <a:p>
            <a:pPr lvl="2">
              <a:spcBef>
                <a:spcPts val="1800"/>
              </a:spcBef>
            </a:pPr>
            <a:endParaRPr lang="en-US" altLang="zh-TW" sz="3200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endParaRPr lang="en-US" altLang="zh-TW" sz="4000" dirty="0">
              <a:solidFill>
                <a:srgbClr val="0000CC"/>
              </a:solidFill>
            </a:endParaRPr>
          </a:p>
          <a:p>
            <a:pPr lvl="1">
              <a:spcBef>
                <a:spcPts val="1800"/>
              </a:spcBef>
            </a:pPr>
            <a:endParaRPr lang="en-US" altLang="zh-TW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9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311590"/>
            <a:ext cx="6726079" cy="775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accent2">
                    <a:lumMod val="50000"/>
                  </a:schemeClr>
                </a:solidFill>
              </a:rPr>
              <a:t>World’s Top 2% Most-Cited Scientists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1300" b="1" dirty="0"/>
              <a:t>*Extract from the EdUHK ’s biannual newsletter, Education-plus (Dec 2022) </a:t>
            </a:r>
            <a:r>
              <a:rPr lang="en-US" sz="1300" b="1" dirty="0">
                <a:solidFill>
                  <a:srgbClr val="FF0000"/>
                </a:solidFill>
              </a:rPr>
              <a:t>(n=34)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2DAC5BF-CD43-4CFE-90CB-971438DB5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7" y="184557"/>
            <a:ext cx="2291537" cy="880467"/>
          </a:xfrm>
          <a:prstGeom prst="rect">
            <a:avLst/>
          </a:prstGeom>
          <a:effectLst>
            <a:glow rad="50800">
              <a:schemeClr val="bg1">
                <a:alpha val="76000"/>
              </a:schemeClr>
            </a:glow>
          </a:effec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A42BC11F-CABD-4581-B023-E5EF255B8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88607"/>
              </p:ext>
            </p:extLst>
          </p:nvPr>
        </p:nvGraphicFramePr>
        <p:xfrm>
          <a:off x="0" y="1556799"/>
          <a:ext cx="9143999" cy="49685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24291">
                  <a:extLst>
                    <a:ext uri="{9D8B030D-6E8A-4147-A177-3AD203B41FA5}">
                      <a16:colId xmlns:a16="http://schemas.microsoft.com/office/drawing/2014/main" xmlns="" val="3141495150"/>
                    </a:ext>
                  </a:extLst>
                </a:gridCol>
                <a:gridCol w="2097372">
                  <a:extLst>
                    <a:ext uri="{9D8B030D-6E8A-4147-A177-3AD203B41FA5}">
                      <a16:colId xmlns:a16="http://schemas.microsoft.com/office/drawing/2014/main" xmlns="" val="3434601952"/>
                    </a:ext>
                  </a:extLst>
                </a:gridCol>
                <a:gridCol w="2745112">
                  <a:extLst>
                    <a:ext uri="{9D8B030D-6E8A-4147-A177-3AD203B41FA5}">
                      <a16:colId xmlns:a16="http://schemas.microsoft.com/office/drawing/2014/main" xmlns="" val="1085380197"/>
                    </a:ext>
                  </a:extLst>
                </a:gridCol>
                <a:gridCol w="1977224">
                  <a:extLst>
                    <a:ext uri="{9D8B030D-6E8A-4147-A177-3AD203B41FA5}">
                      <a16:colId xmlns:a16="http://schemas.microsoft.com/office/drawing/2014/main" xmlns="" val="4172839965"/>
                    </a:ext>
                  </a:extLst>
                </a:gridCol>
              </a:tblGrid>
              <a:tr h="2538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Scholar</a:t>
                      </a:r>
                      <a:endParaRPr lang="zh-CN" altLang="en-US" sz="1200" b="1" i="0" u="none" strike="noStrike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zh-CN" altLang="en-US" sz="1200" b="1" i="0" u="none" strike="noStrike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Scholar</a:t>
                      </a:r>
                      <a:endParaRPr lang="zh-CN" altLang="en-US" sz="1200" b="1" i="0" u="none" strike="noStrike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zh-CN" altLang="en-US" sz="1200" b="1" i="0" u="none" strike="noStrike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1211317126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Vonika</a:t>
                      </a: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 Ka-man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Organic Chemistry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Ho Wing-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kei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Chemistry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743430042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Chetwyn Chan Che-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Rehabilitation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Liz Jackson  </a:t>
                      </a:r>
                      <a:endParaRPr lang="en-US" sz="10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2990542887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Chen Junjun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Jim Chi-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yung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Ecology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101931945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Eddie Cheng Wai-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&amp; Construction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Kong Siu-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cheung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484276745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Cheng Sheung-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Gerontology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John Lee Chi Kin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4168805107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Cheng Yin-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cheong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Li Wai-chin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Sciences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900715282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Cheung Yan-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leung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Finance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05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Li Wai-</a:t>
                      </a:r>
                      <a:r>
                        <a:rPr lang="en-US" sz="1050" u="none" strike="noStrike" kern="1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keung</a:t>
                      </a:r>
                      <a:endParaRPr lang="en-US" sz="105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 &amp; Probability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815645706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Chiu Ming 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Ming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Lim Cher Ping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1465645690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Chou Kee-lee</a:t>
                      </a:r>
                      <a:r>
                        <a:rPr lang="zh-CN" alt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0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Gerontology</a:t>
                      </a:r>
                      <a:endParaRPr lang="zh-CN" altLang="en-US" sz="10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Lo Chung-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kwan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2427321045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de-DE" sz="105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Jesus Alfonso D. Datu  </a:t>
                      </a:r>
                      <a:endParaRPr lang="de-DE" sz="105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Psychology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Lo Sing-kai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&amp; Internal Medicine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661981682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John 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Nguyet</a:t>
                      </a: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Erni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Literary Studies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William Lo Yat-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wai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3602190814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Lincoln 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Fok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Sciences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John Trent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468439118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Christine Margaret 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Halse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Tsang Yiu-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Sciences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140155461"/>
                  </a:ext>
                </a:extLst>
              </a:tr>
              <a:tr h="247014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Alex He Jingwei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Political 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</a:t>
                      </a: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Public Administration</a:t>
                      </a:r>
                      <a:endParaRPr lang="zh-CN" altLang="en-US" sz="10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Allan David Walker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514339798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Ho Kwok-pun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Mathematics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Wong Ming-hung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Sciences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3774182892"/>
                  </a:ext>
                </a:extLst>
              </a:tr>
              <a:tr h="280951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Yan Zi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Woo Chi-</a:t>
                      </a:r>
                      <a:r>
                        <a:rPr lang="en-US" sz="105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keung</a:t>
                      </a:r>
                      <a:endParaRPr lang="en-US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1430536668"/>
                  </a:ext>
                </a:extLst>
              </a:tr>
              <a:tr h="253417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Zou Di </a:t>
                      </a:r>
                      <a:endParaRPr lang="en-US" altLang="zh-CN" sz="105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 Rudolf Wu Shiu-sun</a:t>
                      </a:r>
                    </a:p>
                  </a:txBody>
                  <a:tcPr marL="6201" marR="6201" marT="6201" marB="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Marine Biology &amp; Hydrobiology</a:t>
                      </a:r>
                    </a:p>
                  </a:txBody>
                  <a:tcPr marL="6201" marR="6201" marT="6201" marB="0"/>
                </a:tc>
                <a:extLst>
                  <a:ext uri="{0D108BD9-81ED-4DB2-BD59-A6C34878D82A}">
                    <a16:rowId xmlns:a16="http://schemas.microsoft.com/office/drawing/2014/main" xmlns="" val="2991456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1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04800"/>
            <a:ext cx="8928992" cy="1143000"/>
          </a:xfrm>
        </p:spPr>
        <p:txBody>
          <a:bodyPr/>
          <a:lstStyle/>
          <a:p>
            <a:pPr algn="ctr">
              <a:defRPr/>
            </a:pPr>
            <a:r>
              <a:rPr lang="en-US" altLang="zh-TW" sz="4800" dirty="0">
                <a:solidFill>
                  <a:srgbClr val="800000"/>
                </a:solidFill>
              </a:rPr>
              <a:t> </a:t>
            </a:r>
            <a:r>
              <a:rPr lang="en-US" altLang="zh-TW" sz="4400" dirty="0">
                <a:solidFill>
                  <a:srgbClr val="800000"/>
                </a:solidFill>
              </a:rPr>
              <a:t>Internationalization: Challenges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0213"/>
            <a:ext cx="8686800" cy="4608512"/>
          </a:xfrm>
        </p:spPr>
        <p:txBody>
          <a:bodyPr/>
          <a:lstStyle/>
          <a:p>
            <a:r>
              <a:rPr lang="en-US" altLang="zh-TW" sz="4000" dirty="0">
                <a:solidFill>
                  <a:srgbClr val="0000CC"/>
                </a:solidFill>
              </a:rPr>
              <a:t>Understanding the challenges is part of the process within setting the strategies</a:t>
            </a:r>
          </a:p>
          <a:p>
            <a:r>
              <a:rPr lang="en-US" altLang="zh-TW" sz="4000" dirty="0">
                <a:solidFill>
                  <a:srgbClr val="0000CC"/>
                </a:solidFill>
              </a:rPr>
              <a:t>Only 3 domains will be discussed in this presentation:</a:t>
            </a:r>
          </a:p>
          <a:p>
            <a:pPr lvl="1"/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student learning </a:t>
            </a:r>
          </a:p>
          <a:p>
            <a:pPr lvl="1"/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research and knowledge transfer</a:t>
            </a:r>
          </a:p>
          <a:p>
            <a:pPr lvl="1"/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networking</a:t>
            </a:r>
          </a:p>
          <a:p>
            <a:pPr>
              <a:spcBef>
                <a:spcPts val="1800"/>
              </a:spcBef>
            </a:pPr>
            <a:endParaRPr lang="en-US" altLang="zh-TW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78294"/>
      </p:ext>
    </p:extLst>
  </p:cSld>
  <p:clrMapOvr>
    <a:masterClrMapping/>
  </p:clrMapOvr>
</p:sld>
</file>

<file path=ppt/theme/theme1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Arial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5546</TotalTime>
  <Words>1072</Words>
  <Application>Microsoft Office PowerPoint</Application>
  <PresentationFormat>Экран (4:3)</PresentationFormat>
  <Paragraphs>228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微軟正黑體</vt:lpstr>
      <vt:lpstr>¤å¹©·s²Ó©ú</vt:lpstr>
      <vt:lpstr>Adobe 繁黑體 Std B</vt:lpstr>
      <vt:lpstr>Arial</vt:lpstr>
      <vt:lpstr>HGB7X_CNKI</vt:lpstr>
      <vt:lpstr>新細明體</vt:lpstr>
      <vt:lpstr>Times New Roman</vt:lpstr>
      <vt:lpstr>Wingdings</vt:lpstr>
      <vt:lpstr>Meadow</vt:lpstr>
      <vt:lpstr>Presentation at The Kazakhstan Ministerial Conference Globalization and University Ranking</vt:lpstr>
      <vt:lpstr> University Rankings I</vt:lpstr>
      <vt:lpstr> University Rankings II</vt:lpstr>
      <vt:lpstr> The Education University of Hong Kong</vt:lpstr>
      <vt:lpstr>Презентация PowerPoint</vt:lpstr>
      <vt:lpstr>Ranking and Globalization: Relationship</vt:lpstr>
      <vt:lpstr> The Education University of Hong Kong</vt:lpstr>
      <vt:lpstr>World’s Top 2% Most-Cited Scientists *Extract from the EdUHK ’s biannual newsletter, Education-plus (Dec 2022) (n=34)</vt:lpstr>
      <vt:lpstr> Internationalization: Challenges</vt:lpstr>
      <vt:lpstr>Student Learning</vt:lpstr>
      <vt:lpstr>Start with Something Small</vt:lpstr>
      <vt:lpstr>Non-Credit Bearing Study Visits</vt:lpstr>
      <vt:lpstr> Incoming Students / Researchers</vt:lpstr>
      <vt:lpstr> On-campus Internatioanlization </vt:lpstr>
      <vt:lpstr>Research &amp; Knowledge Transfer</vt:lpstr>
      <vt:lpstr> Joint  Research / Publication</vt:lpstr>
      <vt:lpstr>Networking: How ?</vt:lpstr>
      <vt:lpstr> Inbound: Training Programs</vt:lpstr>
      <vt:lpstr>Outbound: Delivering of Training Workshops </vt:lpstr>
      <vt:lpstr>Outbound: Delivering of Training Workshops</vt:lpstr>
      <vt:lpstr> Online Training Programs</vt:lpstr>
    </vt:vector>
  </TitlesOfParts>
  <Company>The H.K. PolyU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R.S.</dc:creator>
  <cp:lastModifiedBy>Мендалиева Рауза</cp:lastModifiedBy>
  <cp:revision>1284</cp:revision>
  <cp:lastPrinted>2023-08-14T00:39:28Z</cp:lastPrinted>
  <dcterms:created xsi:type="dcterms:W3CDTF">1998-10-20T10:17:50Z</dcterms:created>
  <dcterms:modified xsi:type="dcterms:W3CDTF">2023-08-18T08:16:39Z</dcterms:modified>
</cp:coreProperties>
</file>