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17"/>
  </p:notesMasterIdLst>
  <p:sldIdLst>
    <p:sldId id="256" r:id="rId5"/>
    <p:sldId id="1366" r:id="rId6"/>
    <p:sldId id="1323" r:id="rId7"/>
    <p:sldId id="1374" r:id="rId8"/>
    <p:sldId id="1300" r:id="rId9"/>
    <p:sldId id="1369" r:id="rId10"/>
    <p:sldId id="1368" r:id="rId11"/>
    <p:sldId id="1375" r:id="rId12"/>
    <p:sldId id="1376" r:id="rId13"/>
    <p:sldId id="1377" r:id="rId14"/>
    <p:sldId id="1335" r:id="rId15"/>
    <p:sldId id="48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757"/>
    <a:srgbClr val="1E5288"/>
    <a:srgbClr val="378DBD"/>
    <a:srgbClr val="AB0520"/>
    <a:srgbClr val="EF4056"/>
    <a:srgbClr val="8B0015"/>
    <a:srgbClr val="7BCCE2"/>
    <a:srgbClr val="113575"/>
    <a:srgbClr val="102F66"/>
    <a:srgbClr val="0F2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azar, Ricky M - (ricar22)" userId="484107ca-8deb-467f-b1ce-dec16d2e0ff3" providerId="ADAL" clId="{BD93F35F-6BFB-4123-A915-53675B80B089}"/>
    <pc:docChg chg="modSld">
      <pc:chgData name="Salazar, Ricky M - (ricar22)" userId="484107ca-8deb-467f-b1ce-dec16d2e0ff3" providerId="ADAL" clId="{BD93F35F-6BFB-4123-A915-53675B80B089}" dt="2023-08-23T23:46:50.400" v="2" actId="20577"/>
      <pc:docMkLst>
        <pc:docMk/>
      </pc:docMkLst>
      <pc:sldChg chg="modSp mod">
        <pc:chgData name="Salazar, Ricky M - (ricar22)" userId="484107ca-8deb-467f-b1ce-dec16d2e0ff3" providerId="ADAL" clId="{BD93F35F-6BFB-4123-A915-53675B80B089}" dt="2023-08-23T23:46:50.400" v="2" actId="20577"/>
        <pc:sldMkLst>
          <pc:docMk/>
          <pc:sldMk cId="772168608" sldId="1366"/>
        </pc:sldMkLst>
        <pc:spChg chg="mod">
          <ac:chgData name="Salazar, Ricky M - (ricar22)" userId="484107ca-8deb-467f-b1ce-dec16d2e0ff3" providerId="ADAL" clId="{BD93F35F-6BFB-4123-A915-53675B80B089}" dt="2023-08-23T23:46:50.400" v="2" actId="20577"/>
          <ac:spMkLst>
            <pc:docMk/>
            <pc:sldMk cId="772168608" sldId="1366"/>
            <ac:spMk id="6" creationId="{316F8460-515E-47AE-95B6-823DF7023DB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be6c9e81f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be6c9e81f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  <a:buNone/>
              <a:defRPr/>
            </a:pPr>
            <a:endParaRPr lang="en-US" dirty="0"/>
          </a:p>
          <a:p>
            <a:pPr marL="0" indent="0">
              <a:lnSpc>
                <a:spcPct val="114999"/>
              </a:lnSpc>
              <a:buNone/>
              <a:defRPr/>
            </a:pPr>
            <a:endParaRPr lang="en-US" dirty="0"/>
          </a:p>
          <a:p>
            <a:pPr marL="0" indent="0">
              <a:lnSpc>
                <a:spcPct val="114999"/>
              </a:lnSpc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011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743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46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be6c9e81f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be6c9e81f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endParaRPr lang="en-US" sz="1800" b="0" i="0" u="none" strike="noStrike" baseline="0" dirty="0">
              <a:solidFill>
                <a:srgbClr val="00275C"/>
              </a:solidFill>
              <a:latin typeface="ProximaNovaCond-Regular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5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92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be6c9e81f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be6c9e81f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  <a:buNone/>
              <a:defRPr/>
            </a:pPr>
            <a:endParaRPr lang="en-US" dirty="0"/>
          </a:p>
          <a:p>
            <a:pPr marL="0" indent="0">
              <a:lnSpc>
                <a:spcPct val="114999"/>
              </a:lnSpc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447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be6c9e81f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be6c9e81f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  <a:buNone/>
              <a:defRPr/>
            </a:pPr>
            <a:endParaRPr lang="en-US" dirty="0"/>
          </a:p>
          <a:p>
            <a:pPr marL="0" indent="0">
              <a:lnSpc>
                <a:spcPct val="114999"/>
              </a:lnSpc>
              <a:buNone/>
              <a:defRPr/>
            </a:pPr>
            <a:endParaRPr lang="en-US" dirty="0"/>
          </a:p>
          <a:p>
            <a:pPr marL="0" indent="0">
              <a:lnSpc>
                <a:spcPct val="114999"/>
              </a:lnSpc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023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be6c9e81f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be6c9e81f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  <a:buNone/>
              <a:defRPr/>
            </a:pPr>
            <a:endParaRPr lang="en-US" dirty="0"/>
          </a:p>
          <a:p>
            <a:pPr marL="0" indent="0">
              <a:lnSpc>
                <a:spcPct val="114999"/>
              </a:lnSpc>
              <a:buNone/>
              <a:defRPr/>
            </a:pPr>
            <a:endParaRPr lang="en-US" dirty="0"/>
          </a:p>
          <a:p>
            <a:pPr marL="0" indent="0">
              <a:lnSpc>
                <a:spcPct val="114999"/>
              </a:lnSpc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14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be6c9e81f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be6c9e81f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  <a:buNone/>
              <a:defRPr/>
            </a:pPr>
            <a:endParaRPr lang="en-US" dirty="0"/>
          </a:p>
          <a:p>
            <a:pPr marL="0" indent="0">
              <a:lnSpc>
                <a:spcPct val="114999"/>
              </a:lnSpc>
              <a:buNone/>
              <a:defRPr/>
            </a:pPr>
            <a:endParaRPr lang="en-US" dirty="0"/>
          </a:p>
          <a:p>
            <a:pPr marL="0" indent="0">
              <a:lnSpc>
                <a:spcPct val="114999"/>
              </a:lnSpc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02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be6c9e81f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be6c9e81f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14999"/>
              </a:lnSpc>
              <a:buNone/>
              <a:defRPr/>
            </a:pPr>
            <a:endParaRPr lang="en-US" dirty="0"/>
          </a:p>
          <a:p>
            <a:pPr marL="0" indent="0">
              <a:lnSpc>
                <a:spcPct val="114999"/>
              </a:lnSpc>
              <a:buNone/>
              <a:defRPr/>
            </a:pPr>
            <a:endParaRPr lang="en-US" dirty="0"/>
          </a:p>
          <a:p>
            <a:pPr marL="0" indent="0">
              <a:lnSpc>
                <a:spcPct val="114999"/>
              </a:lnSpc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144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be6c9e81f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be6c9e81f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 algn="l">
              <a:buNone/>
            </a:pPr>
            <a:endParaRPr lang="en-US" sz="1800" b="0" i="0" u="none" strike="noStrike" baseline="0" dirty="0">
              <a:solidFill>
                <a:srgbClr val="00275C"/>
              </a:solidFill>
              <a:latin typeface="ProximaNovaCond-Regular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108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582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7929E5-5A12-5444-A76D-EBF16607DB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5514" y="450387"/>
            <a:ext cx="6352354" cy="2071404"/>
          </a:xfrm>
          <a:prstGeom prst="rect">
            <a:avLst/>
          </a:prstGeo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D2F41D-6CE6-CD40-8FFF-13489866E8F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35514" y="2707056"/>
            <a:ext cx="6352354" cy="41764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Aft>
                <a:spcPts val="600"/>
              </a:spcAft>
              <a:buNone/>
              <a:defRPr sz="2000" b="1" i="0" spc="300">
                <a:solidFill>
                  <a:schemeClr val="accent3"/>
                </a:solidFill>
                <a:latin typeface="Proxima Nova Extra Condensed Bl" panose="02000506030000020004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lnSpc>
                <a:spcPct val="110000"/>
              </a:lnSpc>
              <a:spcAft>
                <a:spcPts val="600"/>
              </a:spcAft>
              <a:buNone/>
              <a:defRPr sz="14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lnSpc>
                <a:spcPct val="110000"/>
              </a:lnSpc>
              <a:spcAft>
                <a:spcPts val="600"/>
              </a:spcAft>
              <a:buNone/>
              <a:defRPr sz="12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lnSpc>
                <a:spcPct val="110000"/>
              </a:lnSpc>
              <a:spcAft>
                <a:spcPts val="600"/>
              </a:spcAft>
              <a:buNone/>
              <a:defRPr sz="11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lnSpc>
                <a:spcPct val="110000"/>
              </a:lnSpc>
              <a:spcAft>
                <a:spcPts val="600"/>
              </a:spcAft>
              <a:buNone/>
              <a:defRPr sz="11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D10A9C-EF19-4043-8882-630B9FE2D8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5050" y="3258675"/>
            <a:ext cx="6268039" cy="1192212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0153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  <p:sldLayoutId id="214748366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sky, city, outdoor&#10;&#10;Description automatically generated">
            <a:extLst>
              <a:ext uri="{FF2B5EF4-FFF2-40B4-BE49-F238E27FC236}">
                <a16:creationId xmlns:a16="http://schemas.microsoft.com/office/drawing/2014/main" id="{D3746D63-B60D-4006-AE08-BA14BA08BD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49" y="0"/>
            <a:ext cx="9154549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F30B96-A190-43A7-9AC5-0C43F90E61A1}"/>
              </a:ext>
            </a:extLst>
          </p:cNvPr>
          <p:cNvSpPr/>
          <p:nvPr/>
        </p:nvSpPr>
        <p:spPr>
          <a:xfrm>
            <a:off x="3219318" y="1266826"/>
            <a:ext cx="2694814" cy="2838450"/>
          </a:xfrm>
          <a:prstGeom prst="rect">
            <a:avLst/>
          </a:prstGeom>
          <a:gradFill flip="none" rotWithShape="1">
            <a:gsLst>
              <a:gs pos="0">
                <a:srgbClr val="0C234B">
                  <a:alpha val="39000"/>
                </a:srgbClr>
              </a:gs>
              <a:gs pos="76000">
                <a:srgbClr val="0C234B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BEE56BF-80ED-49F5-9466-228D6197D9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411" y="1377541"/>
            <a:ext cx="2551178" cy="23884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904FCFD-FE0D-5E20-49BB-D61B6830EA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93062" y="0"/>
            <a:ext cx="6450938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7A83C6-1BA1-479D-BFB9-DE52A9BF6F51}"/>
              </a:ext>
            </a:extLst>
          </p:cNvPr>
          <p:cNvSpPr txBox="1"/>
          <p:nvPr/>
        </p:nvSpPr>
        <p:spPr>
          <a:xfrm>
            <a:off x="5735428" y="1790623"/>
            <a:ext cx="3233474" cy="31197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00" dirty="0">
                <a:solidFill>
                  <a:schemeClr val="bg1"/>
                </a:solidFill>
                <a:latin typeface="Arial Nova Cond" panose="020B0506020202020204" pitchFamily="34" charset="0"/>
              </a:rPr>
              <a:t>Bolashak International Scholarship Program</a:t>
            </a: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sz="1300" dirty="0">
              <a:solidFill>
                <a:schemeClr val="bg1"/>
              </a:solidFill>
              <a:latin typeface="Arial Nova Cond" panose="020B0506020202020204" pitchFamily="34" charset="0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00" dirty="0">
                <a:solidFill>
                  <a:schemeClr val="bg1"/>
                </a:solidFill>
                <a:latin typeface="Arial Nova Cond" panose="020B0506020202020204" pitchFamily="34" charset="0"/>
              </a:rPr>
              <a:t>1 Faculty in 2022; 4 Faculty in 2023</a:t>
            </a:r>
          </a:p>
          <a:p>
            <a:pPr defTabSz="457200">
              <a:buClr>
                <a:srgbClr val="EF4056"/>
              </a:buClr>
              <a:defRPr/>
            </a:pPr>
            <a:endParaRPr lang="en-US" sz="1300" dirty="0">
              <a:solidFill>
                <a:schemeClr val="bg1"/>
              </a:solidFill>
              <a:latin typeface="Arial Nova Cond" panose="020B0506020202020204" pitchFamily="34" charset="0"/>
              <a:ea typeface="Times New Roman" panose="02020603050405020304" pitchFamily="18" charset="0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00" dirty="0">
                <a:solidFill>
                  <a:schemeClr val="bg1"/>
                </a:solidFill>
                <a:latin typeface="Arial Nova Cond" panose="020B0506020202020204" pitchFamily="34" charset="0"/>
              </a:rPr>
              <a:t>Research collaboration in multiple areas, including plant diseases and pathology, biotechnology, rangeland restoration, climate change, and water sustainability.</a:t>
            </a: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sz="1300" dirty="0">
              <a:solidFill>
                <a:schemeClr val="bg1"/>
              </a:solidFill>
              <a:latin typeface="Arial Nova Cond" panose="020B0506020202020204" pitchFamily="34" charset="0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00" dirty="0" err="1">
                <a:solidFill>
                  <a:schemeClr val="bg1"/>
                </a:solidFill>
                <a:latin typeface="Arial Nova Cond" panose="020B0506020202020204" pitchFamily="34" charset="0"/>
              </a:rPr>
              <a:t>Kozybayev</a:t>
            </a:r>
            <a:r>
              <a:rPr lang="en-US" sz="1300" dirty="0">
                <a:solidFill>
                  <a:schemeClr val="bg1"/>
                </a:solidFill>
                <a:latin typeface="Arial Nova Cond" panose="020B0506020202020204" pitchFamily="34" charset="0"/>
              </a:rPr>
              <a:t> University has consulted with UArizona on the design of a laboratory building with over 70 modernized lab spaces and state-of-the-art equipment.</a:t>
            </a:r>
            <a:endParaRPr lang="en-US" sz="1300" dirty="0">
              <a:solidFill>
                <a:schemeClr val="bg1"/>
              </a:solidFill>
            </a:endParaRPr>
          </a:p>
          <a:p>
            <a:pPr defTabSz="457200">
              <a:lnSpc>
                <a:spcPct val="114999"/>
              </a:lnSpc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1B54F-CA27-41DB-8EE7-4E6CD2A84BBA}"/>
              </a:ext>
            </a:extLst>
          </p:cNvPr>
          <p:cNvSpPr txBox="1"/>
          <p:nvPr/>
        </p:nvSpPr>
        <p:spPr>
          <a:xfrm>
            <a:off x="172278" y="4666596"/>
            <a:ext cx="1087715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Arial Narrow"/>
              </a:rPr>
              <a:t>(Xian, China)</a:t>
            </a:r>
            <a:endParaRPr lang="en-US">
              <a:solidFill>
                <a:schemeClr val="bg1"/>
              </a:solidFill>
              <a:latin typeface="Arial Narrow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FF93E-D2B5-888A-8639-30F2D56A0D4E}"/>
              </a:ext>
            </a:extLst>
          </p:cNvPr>
          <p:cNvSpPr txBox="1"/>
          <p:nvPr/>
        </p:nvSpPr>
        <p:spPr>
          <a:xfrm>
            <a:off x="6096487" y="510916"/>
            <a:ext cx="2872415" cy="12010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378" eaLnBrk="1" fontAlgn="auto" latinLnBrk="0" hangingPunct="1">
              <a:lnSpc>
                <a:spcPct val="75000"/>
              </a:lnSpc>
              <a:buSzTx/>
              <a:buNone/>
              <a:tabLst/>
              <a:defRPr kumimoji="0" sz="2800" b="1" kern="0" spc="0" normalizeH="0" baseline="0">
                <a:ln>
                  <a:noFill/>
                </a:ln>
                <a:solidFill>
                  <a:srgbClr val="81D3EB"/>
                </a:solidFill>
                <a:effectLst/>
                <a:uLnTx/>
                <a:uFillTx/>
                <a:ea typeface="Calibri"/>
                <a:cs typeface="Proxima Nova" panose="020B0604020202020204" charset="0"/>
              </a:defRPr>
            </a:lvl1pPr>
          </a:lstStyle>
          <a:p>
            <a:pPr algn="l"/>
            <a:r>
              <a:rPr lang="en-US" sz="2400" dirty="0"/>
              <a:t>FACULTY EXCHANGE/ RESEARCH COLLABORATION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3CDF3AC-D8BD-1B2D-F14C-76A3F886F5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35429" y="633222"/>
            <a:ext cx="282230" cy="2289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7C069C-9BDA-4870-8A26-ED8FB5F0658E}"/>
              </a:ext>
            </a:extLst>
          </p:cNvPr>
          <p:cNvSpPr/>
          <p:nvPr/>
        </p:nvSpPr>
        <p:spPr>
          <a:xfrm>
            <a:off x="0" y="4309150"/>
            <a:ext cx="5597756" cy="817843"/>
          </a:xfrm>
          <a:prstGeom prst="rect">
            <a:avLst/>
          </a:prstGeom>
          <a:gradFill>
            <a:gsLst>
              <a:gs pos="0">
                <a:srgbClr val="0C234B">
                  <a:alpha val="0"/>
                </a:srgbClr>
              </a:gs>
              <a:gs pos="100000">
                <a:srgbClr val="0C234B">
                  <a:alpha val="8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DDEACD-659E-FBF0-11DB-0C76E5802B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85" r="26427" b="-167"/>
          <a:stretch/>
        </p:blipFill>
        <p:spPr>
          <a:xfrm>
            <a:off x="1" y="0"/>
            <a:ext cx="5098120" cy="515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25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UA Old Main">
            <a:extLst>
              <a:ext uri="{FF2B5EF4-FFF2-40B4-BE49-F238E27FC236}">
                <a16:creationId xmlns:a16="http://schemas.microsoft.com/office/drawing/2014/main" id="{06EDE45D-3EB7-4F68-810B-3BD03C9BD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9" r="18064"/>
          <a:stretch/>
        </p:blipFill>
        <p:spPr bwMode="auto">
          <a:xfrm>
            <a:off x="1" y="-7088"/>
            <a:ext cx="9143999" cy="515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EE7A75-A94D-4E4C-839B-C5704CCCEDA1}"/>
              </a:ext>
            </a:extLst>
          </p:cNvPr>
          <p:cNvSpPr/>
          <p:nvPr/>
        </p:nvSpPr>
        <p:spPr>
          <a:xfrm>
            <a:off x="0" y="-7088"/>
            <a:ext cx="9144000" cy="5150588"/>
          </a:xfrm>
          <a:prstGeom prst="rect">
            <a:avLst/>
          </a:prstGeom>
          <a:solidFill>
            <a:srgbClr val="0C234B">
              <a:alpha val="9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925890-E6A2-4CCA-96CB-EFF735FD453B}"/>
              </a:ext>
            </a:extLst>
          </p:cNvPr>
          <p:cNvSpPr/>
          <p:nvPr/>
        </p:nvSpPr>
        <p:spPr>
          <a:xfrm>
            <a:off x="1901595" y="4890135"/>
            <a:ext cx="1668361" cy="248525"/>
          </a:xfrm>
          <a:prstGeom prst="rect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5EC67-31B2-4DEC-A60E-A853C33216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104" b="12104"/>
          <a:stretch/>
        </p:blipFill>
        <p:spPr>
          <a:xfrm>
            <a:off x="1475400" y="744401"/>
            <a:ext cx="2528462" cy="2760748"/>
          </a:xfrm>
          <a:prstGeom prst="rect">
            <a:avLst/>
          </a:prstGeom>
        </p:spPr>
      </p:pic>
      <p:sp>
        <p:nvSpPr>
          <p:cNvPr id="11" name="Google Shape;706;p82">
            <a:extLst>
              <a:ext uri="{FF2B5EF4-FFF2-40B4-BE49-F238E27FC236}">
                <a16:creationId xmlns:a16="http://schemas.microsoft.com/office/drawing/2014/main" id="{03252F12-5FEA-4198-A66C-DEF99ED6280F}"/>
              </a:ext>
            </a:extLst>
          </p:cNvPr>
          <p:cNvSpPr txBox="1"/>
          <p:nvPr/>
        </p:nvSpPr>
        <p:spPr>
          <a:xfrm>
            <a:off x="1475400" y="3726328"/>
            <a:ext cx="2528462" cy="871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ea typeface="Calibri"/>
                <a:sym typeface="Calibri"/>
              </a:rPr>
              <a:t>Dr. Jenny Lee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100" dirty="0">
                <a:solidFill>
                  <a:schemeClr val="bg1"/>
                </a:solidFill>
                <a:ea typeface="Calibri"/>
                <a:sym typeface="Calibri"/>
              </a:rPr>
              <a:t>Vice President, Arizona International and Dean, International Education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en-US" sz="1100" dirty="0">
              <a:solidFill>
                <a:schemeClr val="bg1"/>
              </a:solidFill>
              <a:ea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7C3EB5-490A-4C89-8482-EB7A40BD4C1A}"/>
              </a:ext>
            </a:extLst>
          </p:cNvPr>
          <p:cNvSpPr txBox="1"/>
          <p:nvPr/>
        </p:nvSpPr>
        <p:spPr>
          <a:xfrm>
            <a:off x="5695436" y="1945662"/>
            <a:ext cx="227255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jennylee@arizona.edu</a:t>
            </a:r>
          </a:p>
        </p:txBody>
      </p:sp>
      <p:pic>
        <p:nvPicPr>
          <p:cNvPr id="18" name="Graphic 17" descr="Envelope with solid fill">
            <a:extLst>
              <a:ext uri="{FF2B5EF4-FFF2-40B4-BE49-F238E27FC236}">
                <a16:creationId xmlns:a16="http://schemas.microsoft.com/office/drawing/2014/main" id="{472A1A96-6B2E-45E6-910C-05E4E210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08836" y="1960486"/>
            <a:ext cx="231961" cy="231961"/>
          </a:xfrm>
          <a:prstGeom prst="rect">
            <a:avLst/>
          </a:prstGeom>
        </p:spPr>
      </p:pic>
      <p:pic>
        <p:nvPicPr>
          <p:cNvPr id="4" name="Graphic 3" descr="Internet with solid fill">
            <a:extLst>
              <a:ext uri="{FF2B5EF4-FFF2-40B4-BE49-F238E27FC236}">
                <a16:creationId xmlns:a16="http://schemas.microsoft.com/office/drawing/2014/main" id="{AF33908E-7E5F-4AFD-8E06-5F046B4E34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285303" y="2521413"/>
            <a:ext cx="279026" cy="2790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90DC472-A655-493B-AA82-606DF4F17E23}"/>
              </a:ext>
            </a:extLst>
          </p:cNvPr>
          <p:cNvSpPr txBox="1"/>
          <p:nvPr/>
        </p:nvSpPr>
        <p:spPr>
          <a:xfrm>
            <a:off x="5695436" y="2529033"/>
            <a:ext cx="2272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petropavl.arizona.edu</a:t>
            </a:r>
          </a:p>
          <a:p>
            <a:endParaRPr lang="en-US" sz="1100" dirty="0">
              <a:solidFill>
                <a:schemeClr val="bg1"/>
              </a:solidFill>
            </a:endParaRPr>
          </a:p>
          <a:p>
            <a:r>
              <a:rPr lang="en-US" sz="1100" dirty="0">
                <a:solidFill>
                  <a:schemeClr val="bg1"/>
                </a:solidFill>
              </a:rPr>
              <a:t>microcampus.arizona.edu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16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60A5-A5C0-49AE-A1A4-94A1EE1DE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B0F59-5130-4586-87A9-35D189C54A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UA Old Main">
            <a:extLst>
              <a:ext uri="{FF2B5EF4-FFF2-40B4-BE49-F238E27FC236}">
                <a16:creationId xmlns:a16="http://schemas.microsoft.com/office/drawing/2014/main" id="{BD01BB6E-282A-4767-816A-741A8C8B1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9" r="12076"/>
          <a:stretch/>
        </p:blipFill>
        <p:spPr bwMode="auto">
          <a:xfrm>
            <a:off x="1" y="-7088"/>
            <a:ext cx="9935030" cy="515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F79897-8966-45AE-8AA5-8C83CEEEEA35}"/>
              </a:ext>
            </a:extLst>
          </p:cNvPr>
          <p:cNvSpPr/>
          <p:nvPr/>
        </p:nvSpPr>
        <p:spPr>
          <a:xfrm>
            <a:off x="-1" y="-3544"/>
            <a:ext cx="9935030" cy="5143500"/>
          </a:xfrm>
          <a:prstGeom prst="rect">
            <a:avLst/>
          </a:prstGeom>
          <a:solidFill>
            <a:srgbClr val="0C234B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>
              <a:buClrTx/>
            </a:pPr>
            <a:endParaRPr lang="en-US" sz="1800" kern="1200">
              <a:solidFill>
                <a:srgbClr val="FFFFFF"/>
              </a:solidFill>
              <a:latin typeface="Franklin Gothic Book" panose="020B0503020102020204"/>
            </a:endParaRP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7F784EBF-49A4-4686-80DB-444D574C2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692" y="2521791"/>
            <a:ext cx="2827090" cy="669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4295EA-A17B-4955-A141-D9458F4C1B25}"/>
              </a:ext>
            </a:extLst>
          </p:cNvPr>
          <p:cNvSpPr txBox="1"/>
          <p:nvPr/>
        </p:nvSpPr>
        <p:spPr>
          <a:xfrm>
            <a:off x="2396803" y="1933226"/>
            <a:ext cx="4654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>
                <a:solidFill>
                  <a:srgbClr val="FFFFFF"/>
                </a:solidFill>
                <a:latin typeface="Arial Black" panose="020B0A04020102020204" pitchFamily="34" charset="0"/>
                <a:ea typeface="+mn-ea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02321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4F6B25-1D37-414F-8B6C-AF361D1133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79" b="12479"/>
          <a:stretch/>
        </p:blipFill>
        <p:spPr>
          <a:xfrm>
            <a:off x="0" y="-34564"/>
            <a:ext cx="9253182" cy="520787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72184B3-7E9A-7E52-8B0D-D39DB8230A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597756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6F8460-515E-47AE-95B6-823DF7023DB5}"/>
              </a:ext>
            </a:extLst>
          </p:cNvPr>
          <p:cNvSpPr txBox="1"/>
          <p:nvPr/>
        </p:nvSpPr>
        <p:spPr>
          <a:xfrm>
            <a:off x="384511" y="1287405"/>
            <a:ext cx="3338167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457200">
              <a:defRPr/>
            </a:pPr>
            <a:r>
              <a:rPr lang="en-US" sz="1600" dirty="0" err="1">
                <a:solidFill>
                  <a:schemeClr val="bg1"/>
                </a:solidFill>
                <a:latin typeface="Arial Nova Cond" panose="020B0506020202020204" pitchFamily="34" charset="0"/>
              </a:rPr>
              <a:t>Microcampuses</a:t>
            </a:r>
            <a:r>
              <a:rPr lang="en-US" sz="1600" dirty="0">
                <a:solidFill>
                  <a:schemeClr val="bg1"/>
                </a:solidFill>
                <a:latin typeface="Arial Nova Cond" panose="020B0506020202020204" pitchFamily="34" charset="0"/>
              </a:rPr>
              <a:t> operate at universities worldwide where we collaboratively deliver dual degrees, build capacity with partners, and incubate research. </a:t>
            </a:r>
          </a:p>
          <a:p>
            <a:pPr defTabSz="457200">
              <a:defRPr/>
            </a:pPr>
            <a:endParaRPr lang="en-US" sz="1600" dirty="0">
              <a:solidFill>
                <a:schemeClr val="bg1"/>
              </a:solidFill>
              <a:latin typeface="Arial Nova Cond" panose="020B0506020202020204" pitchFamily="34" charset="0"/>
            </a:endParaRPr>
          </a:p>
          <a:p>
            <a:pPr defTabSz="457200">
              <a:defRPr/>
            </a:pPr>
            <a:r>
              <a:rPr lang="en-US" sz="1600" dirty="0">
                <a:solidFill>
                  <a:schemeClr val="bg1"/>
                </a:solidFill>
                <a:latin typeface="Arial Nova Cond" panose="020B0506020202020204" pitchFamily="34" charset="0"/>
              </a:rPr>
              <a:t>Students earn degrees from the University of Arizona and the partner university, including accelerated master’s options.</a:t>
            </a:r>
            <a:endParaRPr lang="en-US" sz="1600" dirty="0">
              <a:solidFill>
                <a:schemeClr val="bg1"/>
              </a:solidFill>
              <a:latin typeface="Arial Nova Cond" panose="020B0506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686AC3-7A1C-1A6B-F438-CD7FE62DBEC7}"/>
              </a:ext>
            </a:extLst>
          </p:cNvPr>
          <p:cNvSpPr txBox="1"/>
          <p:nvPr/>
        </p:nvSpPr>
        <p:spPr>
          <a:xfrm>
            <a:off x="732241" y="328535"/>
            <a:ext cx="34203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378" eaLnBrk="1" fontAlgn="auto" latinLnBrk="0" hangingPunct="1">
              <a:lnSpc>
                <a:spcPct val="75000"/>
              </a:lnSpc>
              <a:buSzTx/>
              <a:buNone/>
              <a:tabLst/>
              <a:defRPr kumimoji="0" sz="2800" b="1" kern="0" spc="0" normalizeH="0" baseline="0">
                <a:ln>
                  <a:noFill/>
                </a:ln>
                <a:solidFill>
                  <a:srgbClr val="81D3EB"/>
                </a:solidFill>
                <a:effectLst/>
                <a:uLnTx/>
                <a:uFillTx/>
                <a:ea typeface="Calibri"/>
                <a:cs typeface="Proxima Nova" panose="020B0604020202020204" charset="0"/>
              </a:defRPr>
            </a:lvl1pPr>
          </a:lstStyle>
          <a:p>
            <a:pPr algn="l"/>
            <a:r>
              <a:rPr lang="en-US" dirty="0"/>
              <a:t>WHAT IS A MICROCAMPUS?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93AA9-B6D8-1057-587C-1368CCDC9E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1759" y="475599"/>
            <a:ext cx="282230" cy="2289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D9272C4-9189-47AE-AC8D-4911F501E099}"/>
              </a:ext>
            </a:extLst>
          </p:cNvPr>
          <p:cNvSpPr/>
          <p:nvPr/>
        </p:nvSpPr>
        <p:spPr>
          <a:xfrm>
            <a:off x="3546244" y="4333875"/>
            <a:ext cx="5597756" cy="817843"/>
          </a:xfrm>
          <a:prstGeom prst="rect">
            <a:avLst/>
          </a:prstGeom>
          <a:gradFill>
            <a:gsLst>
              <a:gs pos="0">
                <a:srgbClr val="0C234B">
                  <a:alpha val="0"/>
                </a:srgbClr>
              </a:gs>
              <a:gs pos="100000">
                <a:srgbClr val="0C234B">
                  <a:alpha val="8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1EAA27-D6AD-422F-B3B8-3ACB44984EAF}"/>
              </a:ext>
            </a:extLst>
          </p:cNvPr>
          <p:cNvSpPr txBox="1"/>
          <p:nvPr/>
        </p:nvSpPr>
        <p:spPr>
          <a:xfrm>
            <a:off x="5883827" y="4592858"/>
            <a:ext cx="302944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Arial Narrow"/>
              </a:rPr>
              <a:t>The American University of Phnom Penh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 Narrow"/>
              </a:rPr>
              <a:t>(Phnom </a:t>
            </a:r>
            <a:r>
              <a:rPr lang="en-US" sz="1200" dirty="0" err="1">
                <a:solidFill>
                  <a:schemeClr val="bg1"/>
                </a:solidFill>
                <a:latin typeface="Arial Narrow"/>
              </a:rPr>
              <a:t>Penh,Cambodia</a:t>
            </a:r>
            <a:r>
              <a:rPr lang="en-US" sz="1200" dirty="0">
                <a:solidFill>
                  <a:schemeClr val="bg1"/>
                </a:solidFill>
                <a:latin typeface="Arial Narrow"/>
              </a:rPr>
              <a:t>)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68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ark, image&#10;&#10;Description automatically generated">
            <a:extLst>
              <a:ext uri="{FF2B5EF4-FFF2-40B4-BE49-F238E27FC236}">
                <a16:creationId xmlns:a16="http://schemas.microsoft.com/office/drawing/2014/main" id="{659BC1B0-9CF2-8325-D28D-8028E65175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99403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D2C0D04-B97B-4AF6-A473-DACCE2F00482}"/>
              </a:ext>
            </a:extLst>
          </p:cNvPr>
          <p:cNvSpPr/>
          <p:nvPr/>
        </p:nvSpPr>
        <p:spPr>
          <a:xfrm>
            <a:off x="5794051" y="1875803"/>
            <a:ext cx="98557" cy="98557"/>
          </a:xfrm>
          <a:prstGeom prst="ellipse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800">
              <a:solidFill>
                <a:srgbClr val="378DBD"/>
              </a:solidFill>
              <a:latin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66BBDE-606B-4DD3-A9A7-D635B5ED5288}"/>
              </a:ext>
            </a:extLst>
          </p:cNvPr>
          <p:cNvSpPr/>
          <p:nvPr/>
        </p:nvSpPr>
        <p:spPr>
          <a:xfrm>
            <a:off x="6390830" y="2356637"/>
            <a:ext cx="92079" cy="92079"/>
          </a:xfrm>
          <a:prstGeom prst="ellipse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800">
              <a:solidFill>
                <a:srgbClr val="378DBD"/>
              </a:solidFill>
              <a:latin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E1C9F9C-ACAD-4686-B257-BB95C36FC16A}"/>
              </a:ext>
            </a:extLst>
          </p:cNvPr>
          <p:cNvSpPr/>
          <p:nvPr/>
        </p:nvSpPr>
        <p:spPr>
          <a:xfrm>
            <a:off x="5202623" y="1650239"/>
            <a:ext cx="104631" cy="104631"/>
          </a:xfrm>
          <a:prstGeom prst="ellipse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800">
              <a:solidFill>
                <a:srgbClr val="378DBD"/>
              </a:solidFill>
              <a:latin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9D90E0D-930A-411E-886B-D87A95AAD3FE}"/>
              </a:ext>
            </a:extLst>
          </p:cNvPr>
          <p:cNvSpPr/>
          <p:nvPr/>
        </p:nvSpPr>
        <p:spPr>
          <a:xfrm>
            <a:off x="7205987" y="2031230"/>
            <a:ext cx="99990" cy="99990"/>
          </a:xfrm>
          <a:prstGeom prst="ellipse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800">
              <a:solidFill>
                <a:srgbClr val="378DBD"/>
              </a:solidFill>
              <a:latin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F4230E0-660C-4683-B508-594DF6AAA554}"/>
              </a:ext>
            </a:extLst>
          </p:cNvPr>
          <p:cNvSpPr/>
          <p:nvPr/>
        </p:nvSpPr>
        <p:spPr>
          <a:xfrm>
            <a:off x="7252532" y="2801307"/>
            <a:ext cx="99990" cy="99990"/>
          </a:xfrm>
          <a:prstGeom prst="ellipse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800">
              <a:solidFill>
                <a:srgbClr val="378DBD"/>
              </a:solidFill>
              <a:latin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C1AE3B5-ABE3-47A9-B67C-7FA7CC8A18E0}"/>
              </a:ext>
            </a:extLst>
          </p:cNvPr>
          <p:cNvSpPr/>
          <p:nvPr/>
        </p:nvSpPr>
        <p:spPr>
          <a:xfrm>
            <a:off x="2005497" y="2942917"/>
            <a:ext cx="109055" cy="109055"/>
          </a:xfrm>
          <a:prstGeom prst="ellipse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800">
              <a:solidFill>
                <a:srgbClr val="378DBD"/>
              </a:solidFill>
              <a:latin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1D5F898-9820-445C-862A-7EF90BA931F9}"/>
              </a:ext>
            </a:extLst>
          </p:cNvPr>
          <p:cNvSpPr/>
          <p:nvPr/>
        </p:nvSpPr>
        <p:spPr>
          <a:xfrm>
            <a:off x="5794050" y="3203862"/>
            <a:ext cx="98557" cy="98557"/>
          </a:xfrm>
          <a:prstGeom prst="ellipse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800">
              <a:solidFill>
                <a:srgbClr val="378DBD"/>
              </a:solidFill>
              <a:latin typeface="Arial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DEF8C7E-6ED0-4057-BB77-6837909B6409}"/>
              </a:ext>
            </a:extLst>
          </p:cNvPr>
          <p:cNvSpPr/>
          <p:nvPr/>
        </p:nvSpPr>
        <p:spPr>
          <a:xfrm>
            <a:off x="7174592" y="2256647"/>
            <a:ext cx="99990" cy="99990"/>
          </a:xfrm>
          <a:prstGeom prst="ellipse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800">
              <a:solidFill>
                <a:srgbClr val="378DBD"/>
              </a:solidFill>
              <a:latin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3D2265D-4B3A-4F91-B55E-FF7C6F3D0445}"/>
              </a:ext>
            </a:extLst>
          </p:cNvPr>
          <p:cNvSpPr/>
          <p:nvPr/>
        </p:nvSpPr>
        <p:spPr>
          <a:xfrm>
            <a:off x="7591782" y="1527781"/>
            <a:ext cx="99990" cy="99990"/>
          </a:xfrm>
          <a:prstGeom prst="ellipse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800">
              <a:solidFill>
                <a:srgbClr val="378DBD"/>
              </a:solidFill>
              <a:latin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12186D0-DDD7-4D8A-81B9-68EC2C8ADD81}"/>
              </a:ext>
            </a:extLst>
          </p:cNvPr>
          <p:cNvSpPr/>
          <p:nvPr/>
        </p:nvSpPr>
        <p:spPr>
          <a:xfrm>
            <a:off x="7251252" y="1587800"/>
            <a:ext cx="99990" cy="99990"/>
          </a:xfrm>
          <a:prstGeom prst="ellipse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800">
              <a:solidFill>
                <a:srgbClr val="378DBD"/>
              </a:solidFill>
              <a:latin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3E5978F-7721-4CAD-9A1B-EB6CD1B08A41}"/>
              </a:ext>
            </a:extLst>
          </p:cNvPr>
          <p:cNvSpPr/>
          <p:nvPr/>
        </p:nvSpPr>
        <p:spPr>
          <a:xfrm>
            <a:off x="7384576" y="1568750"/>
            <a:ext cx="99990" cy="99990"/>
          </a:xfrm>
          <a:prstGeom prst="ellipse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800">
              <a:solidFill>
                <a:srgbClr val="378DBD"/>
              </a:solidFill>
              <a:latin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3D50A40-F844-4D1F-9BBD-A3A1F087AEA9}"/>
              </a:ext>
            </a:extLst>
          </p:cNvPr>
          <p:cNvSpPr/>
          <p:nvPr/>
        </p:nvSpPr>
        <p:spPr>
          <a:xfrm>
            <a:off x="7481795" y="1412251"/>
            <a:ext cx="99990" cy="99990"/>
          </a:xfrm>
          <a:prstGeom prst="ellipse">
            <a:avLst/>
          </a:prstGeom>
          <a:solidFill>
            <a:srgbClr val="AB0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 sz="1800">
              <a:solidFill>
                <a:srgbClr val="378DBD"/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806F7A-8FC6-B660-89F7-4677A80D1F6A}"/>
              </a:ext>
            </a:extLst>
          </p:cNvPr>
          <p:cNvSpPr/>
          <p:nvPr/>
        </p:nvSpPr>
        <p:spPr>
          <a:xfrm>
            <a:off x="3406071" y="4066476"/>
            <a:ext cx="4728403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914378"/>
            <a:r>
              <a:rPr lang="en-US" b="1" dirty="0">
                <a:solidFill>
                  <a:srgbClr val="AB0520"/>
                </a:solidFill>
              </a:rPr>
              <a:t>THIRTEEN MICROCAMPUS LOCATIONS DELIVERING MORE THAN 29 DUAL DEGREE PROGRAMS</a:t>
            </a:r>
            <a:endParaRPr lang="en-US" b="1" dirty="0">
              <a:solidFill>
                <a:srgbClr val="AB05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96FFAF-E504-DE45-82FA-F4F3674E4745}"/>
              </a:ext>
            </a:extLst>
          </p:cNvPr>
          <p:cNvSpPr/>
          <p:nvPr/>
        </p:nvSpPr>
        <p:spPr>
          <a:xfrm>
            <a:off x="-89227" y="439968"/>
            <a:ext cx="4728403" cy="1069351"/>
          </a:xfrm>
          <a:prstGeom prst="rect">
            <a:avLst/>
          </a:prstGeom>
          <a:solidFill>
            <a:srgbClr val="AB0520">
              <a:alpha val="7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" name="Title 6">
            <a:extLst>
              <a:ext uri="{FF2B5EF4-FFF2-40B4-BE49-F238E27FC236}">
                <a16:creationId xmlns:a16="http://schemas.microsoft.com/office/drawing/2014/main" id="{17CA228B-698F-D0DB-A06E-C3CD76037723}"/>
              </a:ext>
            </a:extLst>
          </p:cNvPr>
          <p:cNvSpPr txBox="1">
            <a:spLocks/>
          </p:cNvSpPr>
          <p:nvPr/>
        </p:nvSpPr>
        <p:spPr>
          <a:xfrm>
            <a:off x="265600" y="518449"/>
            <a:ext cx="4024012" cy="106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More than 2,000 students earning  a University of Arizona dual degree worldwide.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42F2A36C-9644-E518-7F60-D58274393D95}"/>
              </a:ext>
            </a:extLst>
          </p:cNvPr>
          <p:cNvSpPr/>
          <p:nvPr/>
        </p:nvSpPr>
        <p:spPr>
          <a:xfrm>
            <a:off x="6157974" y="920113"/>
            <a:ext cx="109061" cy="109061"/>
          </a:xfrm>
          <a:prstGeom prst="star5">
            <a:avLst/>
          </a:prstGeom>
          <a:solidFill>
            <a:srgbClr val="AB0520"/>
          </a:solidFill>
          <a:ln>
            <a:solidFill>
              <a:srgbClr val="AB0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723020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904FCFD-FE0D-5E20-49BB-D61B6830EA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7A83C6-1BA1-479D-BFB9-DE52A9BF6F51}"/>
              </a:ext>
            </a:extLst>
          </p:cNvPr>
          <p:cNvSpPr txBox="1"/>
          <p:nvPr/>
        </p:nvSpPr>
        <p:spPr>
          <a:xfrm>
            <a:off x="292895" y="1045339"/>
            <a:ext cx="4279105" cy="54250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50" dirty="0">
                <a:solidFill>
                  <a:schemeClr val="bg1"/>
                </a:solidFill>
                <a:latin typeface="Franklin Gothic Book" panose="020B0503020102020204" pitchFamily="34" charset="0"/>
              </a:rPr>
              <a:t>Law</a:t>
            </a: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50" dirty="0">
                <a:solidFill>
                  <a:schemeClr val="bg1"/>
                </a:solidFill>
                <a:latin typeface="Franklin Gothic Book" panose="020B0503020102020204" pitchFamily="34" charset="0"/>
              </a:rPr>
              <a:t>Communication</a:t>
            </a: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50" dirty="0">
                <a:solidFill>
                  <a:schemeClr val="bg1"/>
                </a:solidFill>
                <a:latin typeface="Franklin Gothic Book" panose="020B0503020102020204" pitchFamily="34" charset="0"/>
              </a:rPr>
              <a:t>Psychology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50" dirty="0">
                <a:solidFill>
                  <a:schemeClr val="bg1"/>
                </a:solidFill>
                <a:latin typeface="Franklin Gothic Book" panose="020B0503020102020204" pitchFamily="34" charset="0"/>
              </a:rPr>
              <a:t>Statistics and Data Science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50" dirty="0">
                <a:solidFill>
                  <a:schemeClr val="bg1"/>
                </a:solidFill>
                <a:latin typeface="Franklin Gothic Book" panose="020B0503020102020204" pitchFamily="34" charset="0"/>
              </a:rPr>
              <a:t>Philosophy, Politics, Economics, &amp; Law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50" dirty="0">
                <a:solidFill>
                  <a:schemeClr val="bg1"/>
                </a:solidFill>
                <a:latin typeface="Franklin Gothic Book" panose="020B0503020102020204" pitchFamily="34" charset="0"/>
              </a:rPr>
              <a:t>Business Administration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50" dirty="0">
                <a:solidFill>
                  <a:schemeClr val="bg1"/>
                </a:solidFill>
                <a:latin typeface="Franklin Gothic Book" panose="020B0503020102020204" pitchFamily="34" charset="0"/>
              </a:rPr>
              <a:t>Electrical &amp; Computer Engineering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50" dirty="0">
                <a:solidFill>
                  <a:schemeClr val="bg1"/>
                </a:solidFill>
                <a:latin typeface="Franklin Gothic Book" panose="020B0503020102020204" pitchFamily="34" charset="0"/>
              </a:rPr>
              <a:t>Sustainable Built Environments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50" dirty="0">
                <a:solidFill>
                  <a:schemeClr val="bg1"/>
                </a:solidFill>
                <a:latin typeface="Franklin Gothic Book" panose="020B0503020102020204" pitchFamily="34" charset="0"/>
              </a:rPr>
              <a:t>Mechanical Engineering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50" dirty="0">
                <a:solidFill>
                  <a:schemeClr val="bg1"/>
                </a:solidFill>
                <a:latin typeface="Franklin Gothic Book" panose="020B0503020102020204" pitchFamily="34" charset="0"/>
              </a:rPr>
              <a:t>Inclusive Education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50" dirty="0">
                <a:solidFill>
                  <a:schemeClr val="bg1"/>
                </a:solidFill>
                <a:latin typeface="Franklin Gothic Book" panose="020B0503020102020204" pitchFamily="34" charset="0"/>
              </a:rPr>
              <a:t>Information Science: Data Science 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50" dirty="0">
                <a:solidFill>
                  <a:schemeClr val="bg1"/>
                </a:solidFill>
                <a:latin typeface="Franklin Gothic Book" panose="020B0503020102020204" pitchFamily="34" charset="0"/>
              </a:rPr>
              <a:t>Applied Biotechnology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50" dirty="0">
                <a:solidFill>
                  <a:schemeClr val="bg1"/>
                </a:solidFill>
                <a:latin typeface="Franklin Gothic Book" panose="020B0503020102020204" pitchFamily="34" charset="0"/>
              </a:rPr>
              <a:t>Applied Computing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50" dirty="0">
                <a:solidFill>
                  <a:schemeClr val="bg1"/>
                </a:solidFill>
                <a:latin typeface="Franklin Gothic Book" panose="020B0503020102020204" pitchFamily="34" charset="0"/>
              </a:rPr>
              <a:t>Industrial Engineering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50" dirty="0">
                <a:solidFill>
                  <a:schemeClr val="bg1"/>
                </a:solidFill>
                <a:latin typeface="Franklin Gothic Book" panose="020B0503020102020204" pitchFamily="34" charset="0"/>
              </a:rPr>
              <a:t>Applied Physics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50" dirty="0">
                <a:solidFill>
                  <a:schemeClr val="bg1"/>
                </a:solidFill>
                <a:latin typeface="Franklin Gothic Book" panose="020B0503020102020204" pitchFamily="34" charset="0"/>
              </a:rPr>
              <a:t>Materials Science &amp; Engineering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50" dirty="0">
                <a:solidFill>
                  <a:schemeClr val="bg1"/>
                </a:solidFill>
                <a:latin typeface="Franklin Gothic Book" panose="020B0503020102020204" pitchFamily="34" charset="0"/>
              </a:rPr>
              <a:t>Environmental Science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defTabSz="457200">
              <a:lnSpc>
                <a:spcPct val="114999"/>
              </a:lnSpc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D6946B-5A23-4005-AEDA-90C32D24EF6B}"/>
              </a:ext>
            </a:extLst>
          </p:cNvPr>
          <p:cNvSpPr txBox="1"/>
          <p:nvPr/>
        </p:nvSpPr>
        <p:spPr>
          <a:xfrm>
            <a:off x="4883570" y="1045338"/>
            <a:ext cx="3967535" cy="30443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Engineering Management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Innovation, Sustainability, &amp; Entrepreneurship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Cellular and Molecular Medicine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Human Rights Practice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Public Health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Global Media Studies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defTabSz="457200">
              <a:lnSpc>
                <a:spcPct val="114999"/>
              </a:lnSpc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18EC46-988C-4800-8553-72175D74D6E3}"/>
              </a:ext>
            </a:extLst>
          </p:cNvPr>
          <p:cNvSpPr txBox="1"/>
          <p:nvPr/>
        </p:nvSpPr>
        <p:spPr>
          <a:xfrm>
            <a:off x="337234" y="375155"/>
            <a:ext cx="8081126" cy="7396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 defTabSz="914378" eaLnBrk="1" fontAlgn="auto" latinLnBrk="0" hangingPunct="1">
              <a:lnSpc>
                <a:spcPct val="75000"/>
              </a:lnSpc>
              <a:buSzTx/>
              <a:buNone/>
              <a:tabLst/>
              <a:defRPr kumimoji="0" sz="2800" b="1" kern="0" spc="0" normalizeH="0" baseline="0">
                <a:ln>
                  <a:noFill/>
                </a:ln>
                <a:solidFill>
                  <a:srgbClr val="81D3EB"/>
                </a:solidFill>
                <a:effectLst/>
                <a:uLnTx/>
                <a:uFillTx/>
                <a:ea typeface="Calibri"/>
                <a:cs typeface="Proxima Nova" panose="020B0604020202020204" charset="0"/>
              </a:defRPr>
            </a:lvl1pPr>
          </a:lstStyle>
          <a:p>
            <a:r>
              <a:rPr lang="en-US" dirty="0"/>
              <a:t>CURRENT MICROCAMPUS DEGREES</a:t>
            </a:r>
          </a:p>
          <a:p>
            <a:pPr algn="l"/>
            <a:r>
              <a:rPr lang="en-US" dirty="0"/>
              <a:t>     </a:t>
            </a:r>
            <a:r>
              <a:rPr lang="en-US" sz="1400" dirty="0"/>
              <a:t>Bachelor’s				      Master’s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80969FD-EF68-FF08-DDBB-BA88C507B9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1759" y="475599"/>
            <a:ext cx="282230" cy="22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08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904FCFD-FE0D-5E20-49BB-D61B6830EA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93062" y="0"/>
            <a:ext cx="6450938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7A83C6-1BA1-479D-BFB9-DE52A9BF6F51}"/>
              </a:ext>
            </a:extLst>
          </p:cNvPr>
          <p:cNvSpPr txBox="1"/>
          <p:nvPr/>
        </p:nvSpPr>
        <p:spPr>
          <a:xfrm>
            <a:off x="5915538" y="1262032"/>
            <a:ext cx="2771262" cy="30443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UArizona</a:t>
            </a: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 and Partner Degrees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Two-Way Credit Transfer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Students Dual Enroll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Partner Shares Campus Space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No Added Time-to-Degree</a:t>
            </a: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  <a:p>
            <a:pPr marL="285750" indent="-285750" defTabSz="457200">
              <a:lnSpc>
                <a:spcPct val="114999"/>
              </a:lnSpc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Franklin Gothic Book" panose="020B0503020102020204" pitchFamily="34" charset="0"/>
              </a:rPr>
              <a:t>Option to Study in Tucson</a:t>
            </a:r>
          </a:p>
          <a:p>
            <a:pPr defTabSz="457200">
              <a:lnSpc>
                <a:spcPct val="114999"/>
              </a:lnSpc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1B54F-CA27-41DB-8EE7-4E6CD2A84BBA}"/>
              </a:ext>
            </a:extLst>
          </p:cNvPr>
          <p:cNvSpPr txBox="1"/>
          <p:nvPr/>
        </p:nvSpPr>
        <p:spPr>
          <a:xfrm>
            <a:off x="172278" y="4666596"/>
            <a:ext cx="1087715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Arial Narrow"/>
              </a:rPr>
              <a:t>(Xian, China)</a:t>
            </a:r>
            <a:endParaRPr lang="en-US">
              <a:solidFill>
                <a:schemeClr val="bg1"/>
              </a:solidFill>
              <a:latin typeface="Arial Narrow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FF93E-D2B5-888A-8639-30F2D56A0D4E}"/>
              </a:ext>
            </a:extLst>
          </p:cNvPr>
          <p:cNvSpPr txBox="1"/>
          <p:nvPr/>
        </p:nvSpPr>
        <p:spPr>
          <a:xfrm>
            <a:off x="6057073" y="628877"/>
            <a:ext cx="3047513" cy="41646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378" eaLnBrk="1" fontAlgn="auto" latinLnBrk="0" hangingPunct="1">
              <a:lnSpc>
                <a:spcPct val="75000"/>
              </a:lnSpc>
              <a:buSzTx/>
              <a:buNone/>
              <a:tabLst/>
              <a:defRPr kumimoji="0" sz="2800" b="1" kern="0" spc="0" normalizeH="0" baseline="0">
                <a:ln>
                  <a:noFill/>
                </a:ln>
                <a:solidFill>
                  <a:srgbClr val="81D3EB"/>
                </a:solidFill>
                <a:effectLst/>
                <a:uLnTx/>
                <a:uFillTx/>
                <a:ea typeface="Calibri"/>
                <a:cs typeface="Proxima Nova" panose="020B0604020202020204" charset="0"/>
              </a:defRPr>
            </a:lvl1pPr>
          </a:lstStyle>
          <a:p>
            <a:pPr algn="l"/>
            <a:r>
              <a:rPr lang="en-US" dirty="0"/>
              <a:t>HOW IT WORKS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3CDF3AC-D8BD-1B2D-F14C-76A3F886F5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35429" y="633222"/>
            <a:ext cx="282230" cy="228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D234F2-90F0-4197-B1F9-BA37F11D93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209" r="15209"/>
          <a:stretch/>
        </p:blipFill>
        <p:spPr>
          <a:xfrm>
            <a:off x="0" y="-16508"/>
            <a:ext cx="5399798" cy="517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9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904FCFD-FE0D-5E20-49BB-D61B6830EA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93062" y="0"/>
            <a:ext cx="6450938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7A83C6-1BA1-479D-BFB9-DE52A9BF6F51}"/>
              </a:ext>
            </a:extLst>
          </p:cNvPr>
          <p:cNvSpPr txBox="1"/>
          <p:nvPr/>
        </p:nvSpPr>
        <p:spPr>
          <a:xfrm>
            <a:off x="5735429" y="1809347"/>
            <a:ext cx="2771262" cy="268887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 err="1">
                <a:solidFill>
                  <a:schemeClr val="bg1"/>
                </a:solidFill>
                <a:latin typeface="Arial Nova Cond" panose="020B0506020202020204" pitchFamily="34" charset="0"/>
              </a:rPr>
              <a:t>UArizona</a:t>
            </a:r>
            <a:r>
              <a:rPr lang="en-US" dirty="0">
                <a:solidFill>
                  <a:schemeClr val="bg1"/>
                </a:solidFill>
                <a:latin typeface="Arial Nova Cond" panose="020B0506020202020204" pitchFamily="34" charset="0"/>
              </a:rPr>
              <a:t> Association</a:t>
            </a: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Arial Nova Cond" panose="020B0506020202020204" pitchFamily="34" charset="0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Arial Nova Cond" panose="020B0506020202020204" pitchFamily="34" charset="0"/>
              </a:rPr>
              <a:t>Variety of Disciplines</a:t>
            </a: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Arial Nova Cond" panose="020B0506020202020204" pitchFamily="34" charset="0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Arial Nova Cond" panose="020B0506020202020204" pitchFamily="34" charset="0"/>
              </a:rPr>
              <a:t>Innovative Delivery Modalities</a:t>
            </a:r>
          </a:p>
          <a:p>
            <a:pPr defTabSz="457200">
              <a:buClr>
                <a:srgbClr val="EF4056"/>
              </a:buClr>
              <a:defRPr/>
            </a:pPr>
            <a:endParaRPr lang="en-US" dirty="0">
              <a:solidFill>
                <a:schemeClr val="bg1"/>
              </a:solidFill>
              <a:latin typeface="Arial Nova Cond" panose="020B0506020202020204" pitchFamily="34" charset="0"/>
              <a:ea typeface="Times New Roman" panose="02020603050405020304" pitchFamily="18" charset="0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Arial Nova Cond" panose="020B0506020202020204" pitchFamily="34" charset="0"/>
              </a:rPr>
              <a:t>Access to </a:t>
            </a:r>
            <a:r>
              <a:rPr lang="en-US" dirty="0" err="1">
                <a:solidFill>
                  <a:schemeClr val="bg1"/>
                </a:solidFill>
                <a:latin typeface="Arial Nova Cond" panose="020B0506020202020204" pitchFamily="34" charset="0"/>
              </a:rPr>
              <a:t>UArizona</a:t>
            </a:r>
            <a:r>
              <a:rPr lang="en-US" dirty="0">
                <a:solidFill>
                  <a:schemeClr val="bg1"/>
                </a:solidFill>
                <a:latin typeface="Arial Nova Cond" panose="020B0506020202020204" pitchFamily="34" charset="0"/>
              </a:rPr>
              <a:t> Resources</a:t>
            </a:r>
          </a:p>
          <a:p>
            <a:pPr defTabSz="457200">
              <a:buClr>
                <a:srgbClr val="EF4056"/>
              </a:buClr>
              <a:defRPr/>
            </a:pPr>
            <a:r>
              <a:rPr lang="en-US" dirty="0">
                <a:solidFill>
                  <a:schemeClr val="bg1"/>
                </a:solidFill>
                <a:latin typeface="Arial Nova Cond" panose="020B0506020202020204" pitchFamily="34" charset="0"/>
              </a:rPr>
              <a:t> </a:t>
            </a: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Arial Nova Cond" panose="020B0506020202020204" pitchFamily="34" charset="0"/>
              </a:rPr>
              <a:t>Career Services</a:t>
            </a:r>
          </a:p>
          <a:p>
            <a:pPr defTabSz="457200">
              <a:buClr>
                <a:srgbClr val="EF4056"/>
              </a:buClr>
              <a:defRPr/>
            </a:pPr>
            <a:endParaRPr lang="en-US" dirty="0">
              <a:solidFill>
                <a:schemeClr val="bg1"/>
              </a:solidFill>
              <a:latin typeface="Arial Nova Cond" panose="020B0506020202020204" pitchFamily="34" charset="0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Arial Nova Cond" panose="020B0506020202020204" pitchFamily="34" charset="0"/>
              </a:rPr>
              <a:t>Global Mobility </a:t>
            </a:r>
            <a:endParaRPr lang="en-US" dirty="0">
              <a:solidFill>
                <a:schemeClr val="bg1"/>
              </a:solidFill>
            </a:endParaRPr>
          </a:p>
          <a:p>
            <a:pPr defTabSz="457200">
              <a:lnSpc>
                <a:spcPct val="114999"/>
              </a:lnSpc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1B54F-CA27-41DB-8EE7-4E6CD2A84BBA}"/>
              </a:ext>
            </a:extLst>
          </p:cNvPr>
          <p:cNvSpPr txBox="1"/>
          <p:nvPr/>
        </p:nvSpPr>
        <p:spPr>
          <a:xfrm>
            <a:off x="172278" y="4666596"/>
            <a:ext cx="1087715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Arial Narrow"/>
              </a:rPr>
              <a:t>(Xian, China)</a:t>
            </a:r>
            <a:endParaRPr lang="en-US">
              <a:solidFill>
                <a:schemeClr val="bg1"/>
              </a:solidFill>
              <a:latin typeface="Arial Narrow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FF93E-D2B5-888A-8639-30F2D56A0D4E}"/>
              </a:ext>
            </a:extLst>
          </p:cNvPr>
          <p:cNvSpPr txBox="1"/>
          <p:nvPr/>
        </p:nvSpPr>
        <p:spPr>
          <a:xfrm>
            <a:off x="6096486" y="510916"/>
            <a:ext cx="2921053" cy="10634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378" eaLnBrk="1" fontAlgn="auto" latinLnBrk="0" hangingPunct="1">
              <a:lnSpc>
                <a:spcPct val="75000"/>
              </a:lnSpc>
              <a:buSzTx/>
              <a:buNone/>
              <a:tabLst/>
              <a:defRPr kumimoji="0" sz="2800" b="1" kern="0" spc="0" normalizeH="0" baseline="0">
                <a:ln>
                  <a:noFill/>
                </a:ln>
                <a:solidFill>
                  <a:srgbClr val="81D3EB"/>
                </a:solidFill>
                <a:effectLst/>
                <a:uLnTx/>
                <a:uFillTx/>
                <a:ea typeface="Calibri"/>
                <a:cs typeface="Proxima Nova" panose="020B0604020202020204" charset="0"/>
              </a:defRPr>
            </a:lvl1pPr>
          </a:lstStyle>
          <a:p>
            <a:pPr algn="l"/>
            <a:r>
              <a:rPr lang="en-US" dirty="0"/>
              <a:t>ADVANTAGES FOR STUDENTS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3CDF3AC-D8BD-1B2D-F14C-76A3F886F5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35429" y="633222"/>
            <a:ext cx="282230" cy="228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D234F2-90F0-4197-B1F9-BA37F11D93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647" r="12647"/>
          <a:stretch/>
        </p:blipFill>
        <p:spPr>
          <a:xfrm>
            <a:off x="-17229" y="-16508"/>
            <a:ext cx="5385723" cy="51600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7C069C-9BDA-4870-8A26-ED8FB5F0658E}"/>
              </a:ext>
            </a:extLst>
          </p:cNvPr>
          <p:cNvSpPr/>
          <p:nvPr/>
        </p:nvSpPr>
        <p:spPr>
          <a:xfrm>
            <a:off x="0" y="4309150"/>
            <a:ext cx="5597756" cy="817843"/>
          </a:xfrm>
          <a:prstGeom prst="rect">
            <a:avLst/>
          </a:prstGeom>
          <a:gradFill>
            <a:gsLst>
              <a:gs pos="0">
                <a:srgbClr val="0C234B">
                  <a:alpha val="0"/>
                </a:srgbClr>
              </a:gs>
              <a:gs pos="100000">
                <a:srgbClr val="0C234B">
                  <a:alpha val="8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74223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904FCFD-FE0D-5E20-49BB-D61B6830EA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93062" y="0"/>
            <a:ext cx="6450938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7A83C6-1BA1-479D-BFB9-DE52A9BF6F51}"/>
              </a:ext>
            </a:extLst>
          </p:cNvPr>
          <p:cNvSpPr txBox="1"/>
          <p:nvPr/>
        </p:nvSpPr>
        <p:spPr>
          <a:xfrm>
            <a:off x="5735429" y="1809347"/>
            <a:ext cx="2771262" cy="20425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Arial Nova Cond" panose="020B0506020202020204" pitchFamily="34" charset="0"/>
              </a:rPr>
              <a:t>Recruitment Advantage</a:t>
            </a: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Arial Nova Cond" panose="020B0506020202020204" pitchFamily="34" charset="0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Arial Nova Cond" panose="020B0506020202020204" pitchFamily="34" charset="0"/>
              </a:rPr>
              <a:t>Networking Opportunities</a:t>
            </a: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dirty="0">
              <a:solidFill>
                <a:schemeClr val="bg1"/>
              </a:solidFill>
              <a:latin typeface="Arial Nova Cond" panose="020B0506020202020204" pitchFamily="34" charset="0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Arial Nova Cond" panose="020B0506020202020204" pitchFamily="34" charset="0"/>
              </a:rPr>
              <a:t>Shared Revenue </a:t>
            </a:r>
          </a:p>
          <a:p>
            <a:pPr defTabSz="457200">
              <a:buClr>
                <a:srgbClr val="EF4056"/>
              </a:buClr>
              <a:defRPr/>
            </a:pPr>
            <a:endParaRPr lang="en-US" dirty="0">
              <a:solidFill>
                <a:schemeClr val="bg1"/>
              </a:solidFill>
              <a:latin typeface="Arial Nova Cond" panose="020B0506020202020204" pitchFamily="34" charset="0"/>
              <a:ea typeface="Times New Roman" panose="02020603050405020304" pitchFamily="18" charset="0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dirty="0">
                <a:solidFill>
                  <a:schemeClr val="bg1"/>
                </a:solidFill>
                <a:latin typeface="Arial Nova Cond" panose="020B0506020202020204" pitchFamily="34" charset="0"/>
              </a:rPr>
              <a:t>Research Collaborations &amp; Scholar/ Faculty Exchange</a:t>
            </a:r>
            <a:endParaRPr lang="en-US" dirty="0">
              <a:solidFill>
                <a:schemeClr val="bg1"/>
              </a:solidFill>
            </a:endParaRPr>
          </a:p>
          <a:p>
            <a:pPr defTabSz="457200">
              <a:lnSpc>
                <a:spcPct val="114999"/>
              </a:lnSpc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1B54F-CA27-41DB-8EE7-4E6CD2A84BBA}"/>
              </a:ext>
            </a:extLst>
          </p:cNvPr>
          <p:cNvSpPr txBox="1"/>
          <p:nvPr/>
        </p:nvSpPr>
        <p:spPr>
          <a:xfrm>
            <a:off x="172278" y="4666596"/>
            <a:ext cx="1087715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Arial Narrow"/>
              </a:rPr>
              <a:t>(Xian, China)</a:t>
            </a:r>
            <a:endParaRPr lang="en-US">
              <a:solidFill>
                <a:schemeClr val="bg1"/>
              </a:solidFill>
              <a:latin typeface="Arial Narrow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FF93E-D2B5-888A-8639-30F2D56A0D4E}"/>
              </a:ext>
            </a:extLst>
          </p:cNvPr>
          <p:cNvSpPr txBox="1"/>
          <p:nvPr/>
        </p:nvSpPr>
        <p:spPr>
          <a:xfrm>
            <a:off x="6096487" y="510916"/>
            <a:ext cx="2872415" cy="10627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378" eaLnBrk="1" fontAlgn="auto" latinLnBrk="0" hangingPunct="1">
              <a:lnSpc>
                <a:spcPct val="75000"/>
              </a:lnSpc>
              <a:buSzTx/>
              <a:buNone/>
              <a:tabLst/>
              <a:defRPr kumimoji="0" sz="2800" b="1" kern="0" spc="0" normalizeH="0" baseline="0">
                <a:ln>
                  <a:noFill/>
                </a:ln>
                <a:solidFill>
                  <a:srgbClr val="81D3EB"/>
                </a:solidFill>
                <a:effectLst/>
                <a:uLnTx/>
                <a:uFillTx/>
                <a:ea typeface="Calibri"/>
                <a:cs typeface="Proxima Nova" panose="020B0604020202020204" charset="0"/>
              </a:defRPr>
            </a:lvl1pPr>
          </a:lstStyle>
          <a:p>
            <a:pPr algn="l"/>
            <a:r>
              <a:rPr lang="en-US" dirty="0"/>
              <a:t>ADVANTAGES FOR PARTNER INSTITUTIONS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3CDF3AC-D8BD-1B2D-F14C-76A3F886F5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35429" y="633222"/>
            <a:ext cx="282230" cy="228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D234F2-90F0-4197-B1F9-BA37F11D93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774" r="9774"/>
          <a:stretch/>
        </p:blipFill>
        <p:spPr>
          <a:xfrm>
            <a:off x="-17229" y="-16508"/>
            <a:ext cx="5385723" cy="51600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7C069C-9BDA-4870-8A26-ED8FB5F0658E}"/>
              </a:ext>
            </a:extLst>
          </p:cNvPr>
          <p:cNvSpPr/>
          <p:nvPr/>
        </p:nvSpPr>
        <p:spPr>
          <a:xfrm>
            <a:off x="0" y="4309150"/>
            <a:ext cx="5597756" cy="817843"/>
          </a:xfrm>
          <a:prstGeom prst="rect">
            <a:avLst/>
          </a:prstGeom>
          <a:gradFill>
            <a:gsLst>
              <a:gs pos="0">
                <a:srgbClr val="0C234B">
                  <a:alpha val="0"/>
                </a:srgbClr>
              </a:gs>
              <a:gs pos="100000">
                <a:srgbClr val="0C234B">
                  <a:alpha val="8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A00059-C7A6-47EB-AD3D-AECA2F85155B}"/>
              </a:ext>
            </a:extLst>
          </p:cNvPr>
          <p:cNvSpPr txBox="1"/>
          <p:nvPr/>
        </p:nvSpPr>
        <p:spPr>
          <a:xfrm>
            <a:off x="0" y="4849994"/>
            <a:ext cx="302944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Narrow"/>
              </a:rPr>
              <a:t>(</a:t>
            </a:r>
            <a:r>
              <a:rPr lang="en-US" sz="1200" dirty="0" err="1">
                <a:solidFill>
                  <a:schemeClr val="bg1"/>
                </a:solidFill>
                <a:latin typeface="Arial Narrow"/>
              </a:rPr>
              <a:t>Sampoerna</a:t>
            </a:r>
            <a:r>
              <a:rPr lang="en-US" sz="1200" dirty="0">
                <a:solidFill>
                  <a:schemeClr val="bg1"/>
                </a:solidFill>
                <a:latin typeface="Arial Narrow"/>
              </a:rPr>
              <a:t> University, Jakarta, Indonesia)</a:t>
            </a:r>
            <a:endParaRPr lang="en-US" sz="1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310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904FCFD-FE0D-5E20-49BB-D61B6830EA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93062" y="0"/>
            <a:ext cx="6450938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7A83C6-1BA1-479D-BFB9-DE52A9BF6F51}"/>
              </a:ext>
            </a:extLst>
          </p:cNvPr>
          <p:cNvSpPr txBox="1"/>
          <p:nvPr/>
        </p:nvSpPr>
        <p:spPr>
          <a:xfrm>
            <a:off x="5735429" y="1809347"/>
            <a:ext cx="2771262" cy="36429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00" dirty="0">
                <a:solidFill>
                  <a:schemeClr val="bg1"/>
                </a:solidFill>
                <a:latin typeface="Arial Nova Cond" panose="020B0506020202020204" pitchFamily="34" charset="0"/>
              </a:rPr>
              <a:t>Students are admitted to </a:t>
            </a:r>
            <a:r>
              <a:rPr lang="en-US" sz="1300" dirty="0" err="1">
                <a:solidFill>
                  <a:schemeClr val="bg1"/>
                </a:solidFill>
                <a:latin typeface="Arial Nova Cond" panose="020B0506020202020204" pitchFamily="34" charset="0"/>
              </a:rPr>
              <a:t>Kozybayev</a:t>
            </a:r>
            <a:r>
              <a:rPr lang="en-US" sz="1300" dirty="0">
                <a:solidFill>
                  <a:schemeClr val="bg1"/>
                </a:solidFill>
                <a:latin typeface="Arial Nova Cond" panose="020B0506020202020204" pitchFamily="34" charset="0"/>
              </a:rPr>
              <a:t> University AND UArizona in their first year.</a:t>
            </a: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sz="1300" dirty="0">
              <a:solidFill>
                <a:schemeClr val="bg1"/>
              </a:solidFill>
              <a:latin typeface="Arial Nova Cond" panose="020B0506020202020204" pitchFamily="34" charset="0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Years 1 &amp; 2: </a:t>
            </a:r>
            <a:r>
              <a:rPr lang="en-US" sz="1300" dirty="0">
                <a:solidFill>
                  <a:schemeClr val="bg1"/>
                </a:solidFill>
                <a:latin typeface="Arial Nova Cond" panose="020B0506020202020204" pitchFamily="34" charset="0"/>
              </a:rPr>
              <a:t>Students engage in intensive English language and writing courses.</a:t>
            </a: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sz="1300" dirty="0">
              <a:solidFill>
                <a:schemeClr val="bg1"/>
              </a:solidFill>
              <a:latin typeface="Arial Nova Cond" panose="020B0506020202020204" pitchFamily="34" charset="0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Year 3: </a:t>
            </a:r>
            <a:r>
              <a:rPr lang="en-US" sz="1300" dirty="0">
                <a:solidFill>
                  <a:schemeClr val="bg1"/>
                </a:solidFill>
                <a:latin typeface="Arial Nova Cond" panose="020B0506020202020204" pitchFamily="34" charset="0"/>
              </a:rPr>
              <a:t>Students take a mix of courses to fulfill degree requirements at both universities.</a:t>
            </a:r>
          </a:p>
          <a:p>
            <a:pPr defTabSz="457200">
              <a:buClr>
                <a:srgbClr val="EF4056"/>
              </a:buClr>
              <a:defRPr/>
            </a:pPr>
            <a:endParaRPr lang="en-US" sz="1300" dirty="0">
              <a:solidFill>
                <a:schemeClr val="bg1"/>
              </a:solidFill>
              <a:latin typeface="Arial Nova Cond" panose="020B0506020202020204" pitchFamily="34" charset="0"/>
              <a:ea typeface="Times New Roman" panose="02020603050405020304" pitchFamily="18" charset="0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300" b="1" dirty="0">
                <a:solidFill>
                  <a:schemeClr val="bg1"/>
                </a:solidFill>
                <a:latin typeface="Arial Nova Cond" panose="020B0506020202020204" pitchFamily="34" charset="0"/>
              </a:rPr>
              <a:t>Year 4:</a:t>
            </a:r>
            <a:r>
              <a:rPr lang="en-US" sz="1300" dirty="0">
                <a:solidFill>
                  <a:schemeClr val="bg1"/>
                </a:solidFill>
                <a:latin typeface="Arial Nova Cond" panose="020B0506020202020204" pitchFamily="34" charset="0"/>
              </a:rPr>
              <a:t> Students study abroad at UArizona for one semester and return to </a:t>
            </a:r>
            <a:r>
              <a:rPr lang="en-US" sz="1300" dirty="0" err="1">
                <a:solidFill>
                  <a:schemeClr val="bg1"/>
                </a:solidFill>
                <a:latin typeface="Arial Nova Cond" panose="020B0506020202020204" pitchFamily="34" charset="0"/>
              </a:rPr>
              <a:t>Petropavl</a:t>
            </a:r>
            <a:r>
              <a:rPr lang="en-US" sz="1300" dirty="0">
                <a:solidFill>
                  <a:schemeClr val="bg1"/>
                </a:solidFill>
                <a:latin typeface="Arial Nova Cond" panose="020B0506020202020204" pitchFamily="34" charset="0"/>
              </a:rPr>
              <a:t> to graduate with two degrees.</a:t>
            </a:r>
            <a:endParaRPr lang="en-US" sz="1300" dirty="0">
              <a:solidFill>
                <a:schemeClr val="bg1"/>
              </a:solidFill>
            </a:endParaRPr>
          </a:p>
          <a:p>
            <a:pPr defTabSz="457200">
              <a:lnSpc>
                <a:spcPct val="114999"/>
              </a:lnSpc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91B54F-CA27-41DB-8EE7-4E6CD2A84BBA}"/>
              </a:ext>
            </a:extLst>
          </p:cNvPr>
          <p:cNvSpPr txBox="1"/>
          <p:nvPr/>
        </p:nvSpPr>
        <p:spPr>
          <a:xfrm>
            <a:off x="172278" y="4666596"/>
            <a:ext cx="1087715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Arial Narrow"/>
              </a:rPr>
              <a:t>(Xian, China)</a:t>
            </a:r>
            <a:endParaRPr lang="en-US">
              <a:solidFill>
                <a:schemeClr val="bg1"/>
              </a:solidFill>
              <a:latin typeface="Arial Narrow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3FF93E-D2B5-888A-8639-30F2D56A0D4E}"/>
              </a:ext>
            </a:extLst>
          </p:cNvPr>
          <p:cNvSpPr txBox="1"/>
          <p:nvPr/>
        </p:nvSpPr>
        <p:spPr>
          <a:xfrm>
            <a:off x="6096487" y="510916"/>
            <a:ext cx="2872415" cy="10627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378" eaLnBrk="1" fontAlgn="auto" latinLnBrk="0" hangingPunct="1">
              <a:lnSpc>
                <a:spcPct val="75000"/>
              </a:lnSpc>
              <a:buSzTx/>
              <a:buNone/>
              <a:tabLst/>
              <a:defRPr kumimoji="0" sz="2800" b="1" kern="0" spc="0" normalizeH="0" baseline="0">
                <a:ln>
                  <a:noFill/>
                </a:ln>
                <a:solidFill>
                  <a:srgbClr val="81D3EB"/>
                </a:solidFill>
                <a:effectLst/>
                <a:uLnTx/>
                <a:uFillTx/>
                <a:ea typeface="Calibri"/>
                <a:cs typeface="Proxima Nova" panose="020B0604020202020204" charset="0"/>
              </a:defRPr>
            </a:lvl1pPr>
          </a:lstStyle>
          <a:p>
            <a:pPr algn="l"/>
            <a:r>
              <a:rPr lang="en-US" dirty="0"/>
              <a:t>UA PETROPAVL MODEL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3CDF3AC-D8BD-1B2D-F14C-76A3F886F5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35429" y="633222"/>
            <a:ext cx="282230" cy="2289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7C069C-9BDA-4870-8A26-ED8FB5F0658E}"/>
              </a:ext>
            </a:extLst>
          </p:cNvPr>
          <p:cNvSpPr/>
          <p:nvPr/>
        </p:nvSpPr>
        <p:spPr>
          <a:xfrm>
            <a:off x="0" y="4309150"/>
            <a:ext cx="5597756" cy="817843"/>
          </a:xfrm>
          <a:prstGeom prst="rect">
            <a:avLst/>
          </a:prstGeom>
          <a:gradFill>
            <a:gsLst>
              <a:gs pos="0">
                <a:srgbClr val="0C234B">
                  <a:alpha val="0"/>
                </a:srgbClr>
              </a:gs>
              <a:gs pos="100000">
                <a:srgbClr val="0C234B">
                  <a:alpha val="8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9A692F-AA26-F10E-BF24-9C2666B518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4" t="-3470" r="15614" b="4183"/>
          <a:stretch/>
        </p:blipFill>
        <p:spPr>
          <a:xfrm>
            <a:off x="0" y="-185630"/>
            <a:ext cx="5300770" cy="53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11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96D94-6CEB-6748-9939-6D589781C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0747" t="6323" r="10712" b="6323"/>
          <a:stretch/>
        </p:blipFill>
        <p:spPr>
          <a:xfrm>
            <a:off x="3146613" y="0"/>
            <a:ext cx="5997387" cy="51435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72184B3-7E9A-7E52-8B0D-D39DB8230A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5597756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6F8460-515E-47AE-95B6-823DF7023DB5}"/>
              </a:ext>
            </a:extLst>
          </p:cNvPr>
          <p:cNvSpPr txBox="1"/>
          <p:nvPr/>
        </p:nvSpPr>
        <p:spPr>
          <a:xfrm>
            <a:off x="384512" y="1287405"/>
            <a:ext cx="3999230" cy="40318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600" kern="1200" dirty="0">
                <a:solidFill>
                  <a:schemeClr val="bg1"/>
                </a:solidFill>
                <a:latin typeface="Arial Nova Cond"/>
                <a:ea typeface="+mn-ea"/>
              </a:rPr>
              <a:t>BS in Applied Biotechnology (Fall 2022)</a:t>
            </a: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sz="1600" kern="1200" dirty="0">
              <a:solidFill>
                <a:schemeClr val="bg1"/>
              </a:solidFill>
              <a:latin typeface="Arial Nova Cond"/>
              <a:ea typeface="+mn-ea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600" kern="1200" dirty="0">
                <a:solidFill>
                  <a:schemeClr val="bg1"/>
                </a:solidFill>
                <a:latin typeface="Arial Nova Cond"/>
                <a:ea typeface="+mn-ea"/>
              </a:rPr>
              <a:t>BS in Information Science: Data Science (Fall 2022)</a:t>
            </a: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sz="1600" kern="1200" dirty="0">
              <a:solidFill>
                <a:schemeClr val="bg1"/>
              </a:solidFill>
              <a:latin typeface="Arial Nova Cond"/>
              <a:ea typeface="+mn-ea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600" kern="1200" dirty="0">
                <a:solidFill>
                  <a:schemeClr val="bg1"/>
                </a:solidFill>
                <a:latin typeface="Arial Nova Cond"/>
                <a:ea typeface="+mn-ea"/>
              </a:rPr>
              <a:t>BSE in Inclusive Education (Fall 2023)</a:t>
            </a: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sz="1600" kern="1200" dirty="0">
              <a:solidFill>
                <a:schemeClr val="bg1"/>
              </a:solidFill>
              <a:latin typeface="Arial Nova Cond"/>
              <a:ea typeface="+mn-ea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600" kern="1200" dirty="0">
                <a:solidFill>
                  <a:schemeClr val="bg1"/>
                </a:solidFill>
                <a:latin typeface="Arial Nova Cond"/>
                <a:ea typeface="+mn-ea"/>
              </a:rPr>
              <a:t>Cohort 1 (Fall 2022): 41 Students</a:t>
            </a: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sz="1600" kern="1200" dirty="0">
              <a:solidFill>
                <a:schemeClr val="bg1"/>
              </a:solidFill>
              <a:latin typeface="Arial Nova Cond"/>
              <a:ea typeface="+mn-ea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600" kern="1200" dirty="0">
                <a:solidFill>
                  <a:schemeClr val="bg1"/>
                </a:solidFill>
                <a:latin typeface="Arial Nova Cond"/>
                <a:ea typeface="+mn-ea"/>
              </a:rPr>
              <a:t>Cohort 2 (Fall 2023): 326 Students (projected enrollment)</a:t>
            </a: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sz="1600" kern="1200" dirty="0">
              <a:solidFill>
                <a:schemeClr val="bg1"/>
              </a:solidFill>
              <a:latin typeface="Arial Nova Cond"/>
              <a:ea typeface="+mn-ea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r>
              <a:rPr lang="en-US" sz="1600" kern="1200" dirty="0">
                <a:solidFill>
                  <a:schemeClr val="bg1"/>
                </a:solidFill>
                <a:latin typeface="Arial Nova Cond"/>
                <a:ea typeface="+mn-ea"/>
              </a:rPr>
              <a:t>Potential Future Program: Business, Engineering, Health/Medicine</a:t>
            </a: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sz="1600" kern="1200" dirty="0">
              <a:solidFill>
                <a:schemeClr val="bg1"/>
              </a:solidFill>
              <a:latin typeface="Arial Nova Cond"/>
              <a:ea typeface="+mn-ea"/>
            </a:endParaRPr>
          </a:p>
          <a:p>
            <a:pPr marL="285750" indent="-285750" defTabSz="457200">
              <a:buClr>
                <a:srgbClr val="EF4056"/>
              </a:buClr>
              <a:buFont typeface="Courier New" panose="02070309020205020404" pitchFamily="49" charset="0"/>
              <a:buChar char="o"/>
              <a:defRPr/>
            </a:pPr>
            <a:endParaRPr lang="en-US" sz="1600" dirty="0"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686AC3-7A1C-1A6B-F438-CD7FE62DBEC7}"/>
              </a:ext>
            </a:extLst>
          </p:cNvPr>
          <p:cNvSpPr txBox="1"/>
          <p:nvPr/>
        </p:nvSpPr>
        <p:spPr>
          <a:xfrm>
            <a:off x="732241" y="328535"/>
            <a:ext cx="3420331" cy="7396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378" eaLnBrk="1" fontAlgn="auto" latinLnBrk="0" hangingPunct="1">
              <a:lnSpc>
                <a:spcPct val="75000"/>
              </a:lnSpc>
              <a:buSzTx/>
              <a:buNone/>
              <a:tabLst/>
              <a:defRPr kumimoji="0" sz="2800" b="1" kern="0" spc="0" normalizeH="0" baseline="0">
                <a:ln>
                  <a:noFill/>
                </a:ln>
                <a:solidFill>
                  <a:srgbClr val="81D3EB"/>
                </a:solidFill>
                <a:effectLst/>
                <a:uLnTx/>
                <a:uFillTx/>
                <a:ea typeface="Calibri"/>
                <a:cs typeface="Proxima Nova" panose="020B0604020202020204" charset="0"/>
              </a:defRPr>
            </a:lvl1pPr>
          </a:lstStyle>
          <a:p>
            <a:pPr algn="l"/>
            <a:r>
              <a:rPr lang="en-US" dirty="0"/>
              <a:t>UA PETROPAVL PROGRAMS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ACB93AA9-B6D8-1057-587C-1368CCDC9E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81759" y="475599"/>
            <a:ext cx="282230" cy="22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0874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4deb0fc9-4cd8-42e9-9775-dfcbccf14da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68851D35129243AD6CA17F3D46F6F4" ma:contentTypeVersion="14" ma:contentTypeDescription="Create a new document." ma:contentTypeScope="" ma:versionID="4a2d458e7a703fbaee69ec48964b08c9">
  <xsd:schema xmlns:xsd="http://www.w3.org/2001/XMLSchema" xmlns:xs="http://www.w3.org/2001/XMLSchema" xmlns:p="http://schemas.microsoft.com/office/2006/metadata/properties" xmlns:ns2="4deb0fc9-4cd8-42e9-9775-dfcbccf14dad" xmlns:ns3="125a3fd7-0d19-4479-abd4-721e635aad73" targetNamespace="http://schemas.microsoft.com/office/2006/metadata/properties" ma:root="true" ma:fieldsID="fc51cc3aba815abf422a7942a71fece5" ns2:_="" ns3:_="">
    <xsd:import namespace="4deb0fc9-4cd8-42e9-9775-dfcbccf14dad"/>
    <xsd:import namespace="125a3fd7-0d19-4479-abd4-721e635aad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eb0fc9-4cd8-42e9-9775-dfcbccf14d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Date" ma:index="21" nillable="true" ma:displayName="Date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5a3fd7-0d19-4479-abd4-721e635aad7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D612A1-4147-4615-B908-2FF1C85E6236}">
  <ds:schemaRefs>
    <ds:schemaRef ds:uri="http://purl.org/dc/dcmitype/"/>
    <ds:schemaRef ds:uri="125a3fd7-0d19-4479-abd4-721e635aad73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4deb0fc9-4cd8-42e9-9775-dfcbccf14dad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03194A6-192A-42AD-B372-3B285BB4D3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1DD54D-EA0E-43CC-B718-1BA6B54A8D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eb0fc9-4cd8-42e9-9775-dfcbccf14dad"/>
    <ds:schemaRef ds:uri="125a3fd7-0d19-4479-abd4-721e635aad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442</Words>
  <Application>Microsoft Office PowerPoint</Application>
  <PresentationFormat>Экран (16:9)</PresentationFormat>
  <Paragraphs>118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5" baseType="lpstr">
      <vt:lpstr>Arial</vt:lpstr>
      <vt:lpstr>Arial Black</vt:lpstr>
      <vt:lpstr>Arial Narrow</vt:lpstr>
      <vt:lpstr>Arial Nova Cond</vt:lpstr>
      <vt:lpstr>Calibri</vt:lpstr>
      <vt:lpstr>Courier New</vt:lpstr>
      <vt:lpstr>Franklin Gothic Book</vt:lpstr>
      <vt:lpstr>Proxima Nova</vt:lpstr>
      <vt:lpstr>Proxima Nova Extra Condensed Bl</vt:lpstr>
      <vt:lpstr>ProximaNovaCond-Regular</vt:lpstr>
      <vt:lpstr>Times New Roman</vt:lpstr>
      <vt:lpstr>Verdana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honey</dc:creator>
  <cp:lastModifiedBy>USER</cp:lastModifiedBy>
  <cp:revision>59</cp:revision>
  <dcterms:modified xsi:type="dcterms:W3CDTF">2023-08-24T02:28:55Z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0x010100FB68851D35129243AD6CA17F3D46F6F4</vt:lpwstr>
  </property>
</Properties>
</file>