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  <p:sldMasterId id="2147483722" r:id="rId2"/>
  </p:sldMasterIdLst>
  <p:notesMasterIdLst>
    <p:notesMasterId r:id="rId11"/>
  </p:notesMasterIdLst>
  <p:sldIdLst>
    <p:sldId id="330" r:id="rId3"/>
    <p:sldId id="303" r:id="rId4"/>
    <p:sldId id="333" r:id="rId5"/>
    <p:sldId id="335" r:id="rId6"/>
    <p:sldId id="337" r:id="rId7"/>
    <p:sldId id="332" r:id="rId8"/>
    <p:sldId id="327" r:id="rId9"/>
    <p:sldId id="329" r:id="rId10"/>
  </p:sldIdLst>
  <p:sldSz cx="9144000" cy="5143500" type="screen16x9"/>
  <p:notesSz cx="6797675" cy="9929813"/>
  <p:defaultTextStyle>
    <a:defPPr lvl="0">
      <a:defRPr lang="ru-RU"/>
    </a:defPPr>
    <a:lvl1pPr marL="0" lv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lvl="1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lvl="2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lvl="3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lvl="4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lvl="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lvl="6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lvl="7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lvl="8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189" userDrawn="1">
          <p15:clr>
            <a:srgbClr val="A4A3A4"/>
          </p15:clr>
        </p15:guide>
        <p15:guide id="3" orient="horz" pos="622" userDrawn="1">
          <p15:clr>
            <a:srgbClr val="A4A3A4"/>
          </p15:clr>
        </p15:guide>
        <p15:guide id="5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ECFF"/>
    <a:srgbClr val="009AD0"/>
    <a:srgbClr val="66FFFF"/>
    <a:srgbClr val="2F3E5B"/>
    <a:srgbClr val="E9F5FB"/>
    <a:srgbClr val="FFF9E5"/>
    <a:srgbClr val="345EA2"/>
    <a:srgbClr val="FFF4D1"/>
    <a:srgbClr val="FF7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4" autoAdjust="0"/>
    <p:restoredTop sz="93489" autoAdjust="0"/>
  </p:normalViewPr>
  <p:slideViewPr>
    <p:cSldViewPr snapToGrid="0">
      <p:cViewPr varScale="1">
        <p:scale>
          <a:sx n="104" d="100"/>
          <a:sy n="104" d="100"/>
        </p:scale>
        <p:origin x="970" y="77"/>
      </p:cViewPr>
      <p:guideLst>
        <p:guide orient="horz" pos="1189"/>
        <p:guide orient="horz" pos="622"/>
        <p:guide pos="29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5658" cy="498215"/>
          </a:xfrm>
          <a:prstGeom prst="rect">
            <a:avLst/>
          </a:prstGeom>
        </p:spPr>
        <p:txBody>
          <a:bodyPr vert="horz" lIns="90980" tIns="45491" rIns="90980" bIns="45491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4"/>
            <a:ext cx="2945658" cy="498215"/>
          </a:xfrm>
          <a:prstGeom prst="rect">
            <a:avLst/>
          </a:prstGeom>
        </p:spPr>
        <p:txBody>
          <a:bodyPr vert="horz" lIns="90980" tIns="45491" rIns="90980" bIns="45491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A79351CB-37E9-440A-88E3-8DE09A4163B1}" type="datetimeFigureOut">
              <a:rPr lang="ru-RU" smtClean="0"/>
              <a:pPr/>
              <a:t>24.08.2023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0" tIns="45491" rIns="90980" bIns="4549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5"/>
          </a:xfrm>
          <a:prstGeom prst="rect">
            <a:avLst/>
          </a:prstGeom>
        </p:spPr>
        <p:txBody>
          <a:bodyPr vert="horz" lIns="90980" tIns="45491" rIns="90980" bIns="45491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1600"/>
            <a:ext cx="2945658" cy="498214"/>
          </a:xfrm>
          <a:prstGeom prst="rect">
            <a:avLst/>
          </a:prstGeom>
        </p:spPr>
        <p:txBody>
          <a:bodyPr vert="horz" lIns="90980" tIns="45491" rIns="90980" bIns="45491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1600"/>
            <a:ext cx="2945658" cy="498214"/>
          </a:xfrm>
          <a:prstGeom prst="rect">
            <a:avLst/>
          </a:prstGeom>
        </p:spPr>
        <p:txBody>
          <a:bodyPr vert="horz" lIns="90980" tIns="45491" rIns="90980" bIns="45491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F1732A2B-0E36-4D94-BE9F-4F520D8A9F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4810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32A2B-0E36-4D94-BE9F-4F520D8A9F0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518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577850"/>
            <a:ext cx="8086725" cy="25146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3155157"/>
            <a:ext cx="6921151" cy="123444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E6A921D-89B1-4E3D-9858-775F135140A1}" type="datetime1">
              <a:rPr lang="ru-RU" smtClean="0"/>
              <a:pPr/>
              <a:t>24.08.2023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725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976C-30FF-4C55-A1DF-5AFFBAE2BBC9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2B9-CCE4-452B-872C-CE15E925B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6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575564"/>
            <a:ext cx="8085582" cy="2516886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3153157"/>
            <a:ext cx="6919722" cy="12344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921D-89B1-4E3D-9858-775F135140A1}" type="datetime1">
              <a:rPr lang="ru-RU" smtClean="0"/>
              <a:pPr/>
              <a:t>24.08.2023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7197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921D-89B1-4E3D-9858-775F135140A1}" type="datetime1">
              <a:rPr lang="ru-RU" smtClean="0"/>
              <a:pPr/>
              <a:t>24.08.2023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8442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30350"/>
            <a:ext cx="3497580" cy="54255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06481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1528826"/>
            <a:ext cx="3497580" cy="541782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06324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921D-89B1-4E3D-9858-775F135140A1}" type="datetime1">
              <a:rPr lang="ru-RU" smtClean="0"/>
              <a:pPr/>
              <a:t>24.08.2023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444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921D-89B1-4E3D-9858-775F135140A1}" type="datetime1">
              <a:rPr lang="ru-RU" smtClean="0"/>
              <a:pPr/>
              <a:t>24.08.2023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6964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2CC-B295-4129-B710-5A7739F91D65}" type="datetime1">
              <a:rPr lang="ru-RU" smtClean="0"/>
              <a:pPr/>
              <a:t>24.08.2023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Google Shape;163;p20"/>
          <p:cNvSpPr/>
          <p:nvPr userDrawn="1"/>
        </p:nvSpPr>
        <p:spPr>
          <a:xfrm>
            <a:off x="0" y="1"/>
            <a:ext cx="9144000" cy="594227"/>
          </a:xfrm>
          <a:prstGeom prst="roundRect">
            <a:avLst>
              <a:gd name="adj" fmla="val 0"/>
            </a:avLst>
          </a:prstGeom>
          <a:solidFill>
            <a:srgbClr val="25437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13454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6" name="Полилиния: фигура 10">
            <a:extLst>
              <a:ext uri="{FF2B5EF4-FFF2-40B4-BE49-F238E27FC236}">
                <a16:creationId xmlns:a16="http://schemas.microsoft.com/office/drawing/2014/main" id="{77A76181-6A42-47EE-AF70-641C32397FBC}"/>
              </a:ext>
            </a:extLst>
          </p:cNvPr>
          <p:cNvSpPr/>
          <p:nvPr userDrawn="1"/>
        </p:nvSpPr>
        <p:spPr>
          <a:xfrm>
            <a:off x="0" y="1"/>
            <a:ext cx="1136654" cy="594227"/>
          </a:xfrm>
          <a:custGeom>
            <a:avLst/>
            <a:gdLst>
              <a:gd name="connsiteX0" fmla="*/ 13447 w 1445559"/>
              <a:gd name="connsiteY0" fmla="*/ 40341 h 826994"/>
              <a:gd name="connsiteX1" fmla="*/ 0 w 1445559"/>
              <a:gd name="connsiteY1" fmla="*/ 820270 h 826994"/>
              <a:gd name="connsiteX2" fmla="*/ 1062318 w 1445559"/>
              <a:gd name="connsiteY2" fmla="*/ 826994 h 826994"/>
              <a:gd name="connsiteX3" fmla="*/ 1445559 w 1445559"/>
              <a:gd name="connsiteY3" fmla="*/ 0 h 826994"/>
              <a:gd name="connsiteX4" fmla="*/ 13447 w 1445559"/>
              <a:gd name="connsiteY4" fmla="*/ 40341 h 826994"/>
              <a:gd name="connsiteX0" fmla="*/ 13447 w 1441630"/>
              <a:gd name="connsiteY0" fmla="*/ 217 h 786870"/>
              <a:gd name="connsiteX1" fmla="*/ 0 w 1441630"/>
              <a:gd name="connsiteY1" fmla="*/ 780146 h 786870"/>
              <a:gd name="connsiteX2" fmla="*/ 1062318 w 1441630"/>
              <a:gd name="connsiteY2" fmla="*/ 786870 h 786870"/>
              <a:gd name="connsiteX3" fmla="*/ 1441630 w 1441630"/>
              <a:gd name="connsiteY3" fmla="*/ 0 h 786870"/>
              <a:gd name="connsiteX4" fmla="*/ 13447 w 1441630"/>
              <a:gd name="connsiteY4" fmla="*/ 217 h 786870"/>
              <a:gd name="connsiteX0" fmla="*/ 0 w 1428183"/>
              <a:gd name="connsiteY0" fmla="*/ 217 h 786870"/>
              <a:gd name="connsiteX1" fmla="*/ 4142 w 1428183"/>
              <a:gd name="connsiteY1" fmla="*/ 783023 h 786870"/>
              <a:gd name="connsiteX2" fmla="*/ 1048871 w 1428183"/>
              <a:gd name="connsiteY2" fmla="*/ 786870 h 786870"/>
              <a:gd name="connsiteX3" fmla="*/ 1428183 w 1428183"/>
              <a:gd name="connsiteY3" fmla="*/ 0 h 786870"/>
              <a:gd name="connsiteX4" fmla="*/ 0 w 1428183"/>
              <a:gd name="connsiteY4" fmla="*/ 217 h 786870"/>
              <a:gd name="connsiteX0" fmla="*/ 0 w 1428183"/>
              <a:gd name="connsiteY0" fmla="*/ 217 h 786870"/>
              <a:gd name="connsiteX1" fmla="*/ 2360 w 1428183"/>
              <a:gd name="connsiteY1" fmla="*/ 783023 h 786870"/>
              <a:gd name="connsiteX2" fmla="*/ 1048871 w 1428183"/>
              <a:gd name="connsiteY2" fmla="*/ 786870 h 786870"/>
              <a:gd name="connsiteX3" fmla="*/ 1428183 w 1428183"/>
              <a:gd name="connsiteY3" fmla="*/ 0 h 786870"/>
              <a:gd name="connsiteX4" fmla="*/ 0 w 1428183"/>
              <a:gd name="connsiteY4" fmla="*/ 217 h 786870"/>
              <a:gd name="connsiteX0" fmla="*/ 0 w 1428183"/>
              <a:gd name="connsiteY0" fmla="*/ 217 h 791099"/>
              <a:gd name="connsiteX1" fmla="*/ 1469 w 1428183"/>
              <a:gd name="connsiteY1" fmla="*/ 791099 h 791099"/>
              <a:gd name="connsiteX2" fmla="*/ 1048871 w 1428183"/>
              <a:gd name="connsiteY2" fmla="*/ 786870 h 791099"/>
              <a:gd name="connsiteX3" fmla="*/ 1428183 w 1428183"/>
              <a:gd name="connsiteY3" fmla="*/ 0 h 791099"/>
              <a:gd name="connsiteX4" fmla="*/ 0 w 1428183"/>
              <a:gd name="connsiteY4" fmla="*/ 217 h 791099"/>
              <a:gd name="connsiteX0" fmla="*/ 0 w 1428183"/>
              <a:gd name="connsiteY0" fmla="*/ 217 h 791099"/>
              <a:gd name="connsiteX1" fmla="*/ 1469 w 1428183"/>
              <a:gd name="connsiteY1" fmla="*/ 791099 h 791099"/>
              <a:gd name="connsiteX2" fmla="*/ 1048871 w 1428183"/>
              <a:gd name="connsiteY2" fmla="*/ 786870 h 791099"/>
              <a:gd name="connsiteX3" fmla="*/ 1428183 w 1428183"/>
              <a:gd name="connsiteY3" fmla="*/ 0 h 791099"/>
              <a:gd name="connsiteX4" fmla="*/ 0 w 1428183"/>
              <a:gd name="connsiteY4" fmla="*/ 217 h 791099"/>
              <a:gd name="connsiteX0" fmla="*/ 0 w 1428183"/>
              <a:gd name="connsiteY0" fmla="*/ 217 h 791099"/>
              <a:gd name="connsiteX1" fmla="*/ 1469 w 1428183"/>
              <a:gd name="connsiteY1" fmla="*/ 791099 h 791099"/>
              <a:gd name="connsiteX2" fmla="*/ 1104759 w 1428183"/>
              <a:gd name="connsiteY2" fmla="*/ 786870 h 791099"/>
              <a:gd name="connsiteX3" fmla="*/ 1428183 w 1428183"/>
              <a:gd name="connsiteY3" fmla="*/ 0 h 791099"/>
              <a:gd name="connsiteX4" fmla="*/ 0 w 1428183"/>
              <a:gd name="connsiteY4" fmla="*/ 217 h 791099"/>
              <a:gd name="connsiteX0" fmla="*/ 0 w 1469581"/>
              <a:gd name="connsiteY0" fmla="*/ 2433 h 793315"/>
              <a:gd name="connsiteX1" fmla="*/ 1469 w 1469581"/>
              <a:gd name="connsiteY1" fmla="*/ 793315 h 793315"/>
              <a:gd name="connsiteX2" fmla="*/ 1104759 w 1469581"/>
              <a:gd name="connsiteY2" fmla="*/ 789086 h 793315"/>
              <a:gd name="connsiteX3" fmla="*/ 1469581 w 1469581"/>
              <a:gd name="connsiteY3" fmla="*/ 0 h 793315"/>
              <a:gd name="connsiteX4" fmla="*/ 0 w 1469581"/>
              <a:gd name="connsiteY4" fmla="*/ 2433 h 793315"/>
              <a:gd name="connsiteX0" fmla="*/ 0 w 1455091"/>
              <a:gd name="connsiteY0" fmla="*/ 2433 h 793315"/>
              <a:gd name="connsiteX1" fmla="*/ 1469 w 1455091"/>
              <a:gd name="connsiteY1" fmla="*/ 793315 h 793315"/>
              <a:gd name="connsiteX2" fmla="*/ 1104759 w 1455091"/>
              <a:gd name="connsiteY2" fmla="*/ 789086 h 793315"/>
              <a:gd name="connsiteX3" fmla="*/ 1455091 w 1455091"/>
              <a:gd name="connsiteY3" fmla="*/ 0 h 793315"/>
              <a:gd name="connsiteX4" fmla="*/ 0 w 1455091"/>
              <a:gd name="connsiteY4" fmla="*/ 2433 h 79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091" h="793315">
                <a:moveTo>
                  <a:pt x="0" y="2433"/>
                </a:moveTo>
                <a:cubicBezTo>
                  <a:pt x="1381" y="263368"/>
                  <a:pt x="88" y="532380"/>
                  <a:pt x="1469" y="793315"/>
                </a:cubicBezTo>
                <a:lnTo>
                  <a:pt x="1104759" y="789086"/>
                </a:lnTo>
                <a:lnTo>
                  <a:pt x="1455091" y="0"/>
                </a:lnTo>
                <a:lnTo>
                  <a:pt x="0" y="2433"/>
                </a:lnTo>
                <a:close/>
              </a:path>
            </a:pathLst>
          </a:custGeom>
          <a:solidFill>
            <a:srgbClr val="25437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EDU.KZ</a:t>
            </a:r>
          </a:p>
        </p:txBody>
      </p:sp>
      <p:sp>
        <p:nvSpPr>
          <p:cNvPr id="7" name="Полилиния: фигура 11">
            <a:extLst>
              <a:ext uri="{FF2B5EF4-FFF2-40B4-BE49-F238E27FC236}">
                <a16:creationId xmlns:a16="http://schemas.microsoft.com/office/drawing/2014/main" id="{13507E7F-BA85-4B7E-8E4D-DA994E72DD2E}"/>
              </a:ext>
            </a:extLst>
          </p:cNvPr>
          <p:cNvSpPr/>
          <p:nvPr userDrawn="1"/>
        </p:nvSpPr>
        <p:spPr>
          <a:xfrm flipH="1" flipV="1">
            <a:off x="8007346" y="3082"/>
            <a:ext cx="1136654" cy="591145"/>
          </a:xfrm>
          <a:custGeom>
            <a:avLst/>
            <a:gdLst>
              <a:gd name="connsiteX0" fmla="*/ 13447 w 1445559"/>
              <a:gd name="connsiteY0" fmla="*/ 40341 h 826994"/>
              <a:gd name="connsiteX1" fmla="*/ 0 w 1445559"/>
              <a:gd name="connsiteY1" fmla="*/ 820270 h 826994"/>
              <a:gd name="connsiteX2" fmla="*/ 1062318 w 1445559"/>
              <a:gd name="connsiteY2" fmla="*/ 826994 h 826994"/>
              <a:gd name="connsiteX3" fmla="*/ 1445559 w 1445559"/>
              <a:gd name="connsiteY3" fmla="*/ 0 h 826994"/>
              <a:gd name="connsiteX4" fmla="*/ 13447 w 1445559"/>
              <a:gd name="connsiteY4" fmla="*/ 40341 h 826994"/>
              <a:gd name="connsiteX0" fmla="*/ 13447 w 1441630"/>
              <a:gd name="connsiteY0" fmla="*/ 217 h 786870"/>
              <a:gd name="connsiteX1" fmla="*/ 0 w 1441630"/>
              <a:gd name="connsiteY1" fmla="*/ 780146 h 786870"/>
              <a:gd name="connsiteX2" fmla="*/ 1062318 w 1441630"/>
              <a:gd name="connsiteY2" fmla="*/ 786870 h 786870"/>
              <a:gd name="connsiteX3" fmla="*/ 1441630 w 1441630"/>
              <a:gd name="connsiteY3" fmla="*/ 0 h 786870"/>
              <a:gd name="connsiteX4" fmla="*/ 13447 w 1441630"/>
              <a:gd name="connsiteY4" fmla="*/ 217 h 786870"/>
              <a:gd name="connsiteX0" fmla="*/ 0 w 1428183"/>
              <a:gd name="connsiteY0" fmla="*/ 217 h 786870"/>
              <a:gd name="connsiteX1" fmla="*/ 4142 w 1428183"/>
              <a:gd name="connsiteY1" fmla="*/ 783023 h 786870"/>
              <a:gd name="connsiteX2" fmla="*/ 1048871 w 1428183"/>
              <a:gd name="connsiteY2" fmla="*/ 786870 h 786870"/>
              <a:gd name="connsiteX3" fmla="*/ 1428183 w 1428183"/>
              <a:gd name="connsiteY3" fmla="*/ 0 h 786870"/>
              <a:gd name="connsiteX4" fmla="*/ 0 w 1428183"/>
              <a:gd name="connsiteY4" fmla="*/ 217 h 786870"/>
              <a:gd name="connsiteX0" fmla="*/ 0 w 1428183"/>
              <a:gd name="connsiteY0" fmla="*/ 217 h 786870"/>
              <a:gd name="connsiteX1" fmla="*/ 2360 w 1428183"/>
              <a:gd name="connsiteY1" fmla="*/ 783023 h 786870"/>
              <a:gd name="connsiteX2" fmla="*/ 1048871 w 1428183"/>
              <a:gd name="connsiteY2" fmla="*/ 786870 h 786870"/>
              <a:gd name="connsiteX3" fmla="*/ 1428183 w 1428183"/>
              <a:gd name="connsiteY3" fmla="*/ 0 h 786870"/>
              <a:gd name="connsiteX4" fmla="*/ 0 w 1428183"/>
              <a:gd name="connsiteY4" fmla="*/ 217 h 786870"/>
              <a:gd name="connsiteX0" fmla="*/ 0 w 1428183"/>
              <a:gd name="connsiteY0" fmla="*/ 217 h 791099"/>
              <a:gd name="connsiteX1" fmla="*/ 1469 w 1428183"/>
              <a:gd name="connsiteY1" fmla="*/ 791099 h 791099"/>
              <a:gd name="connsiteX2" fmla="*/ 1048871 w 1428183"/>
              <a:gd name="connsiteY2" fmla="*/ 786870 h 791099"/>
              <a:gd name="connsiteX3" fmla="*/ 1428183 w 1428183"/>
              <a:gd name="connsiteY3" fmla="*/ 0 h 791099"/>
              <a:gd name="connsiteX4" fmla="*/ 0 w 1428183"/>
              <a:gd name="connsiteY4" fmla="*/ 217 h 791099"/>
              <a:gd name="connsiteX0" fmla="*/ 0 w 1428183"/>
              <a:gd name="connsiteY0" fmla="*/ 217 h 791099"/>
              <a:gd name="connsiteX1" fmla="*/ 1469 w 1428183"/>
              <a:gd name="connsiteY1" fmla="*/ 791099 h 791099"/>
              <a:gd name="connsiteX2" fmla="*/ 1048871 w 1428183"/>
              <a:gd name="connsiteY2" fmla="*/ 786870 h 791099"/>
              <a:gd name="connsiteX3" fmla="*/ 1428183 w 1428183"/>
              <a:gd name="connsiteY3" fmla="*/ 0 h 791099"/>
              <a:gd name="connsiteX4" fmla="*/ 0 w 1428183"/>
              <a:gd name="connsiteY4" fmla="*/ 217 h 791099"/>
              <a:gd name="connsiteX0" fmla="*/ 0 w 1428183"/>
              <a:gd name="connsiteY0" fmla="*/ 217 h 791099"/>
              <a:gd name="connsiteX1" fmla="*/ 1469 w 1428183"/>
              <a:gd name="connsiteY1" fmla="*/ 791099 h 791099"/>
              <a:gd name="connsiteX2" fmla="*/ 1104759 w 1428183"/>
              <a:gd name="connsiteY2" fmla="*/ 786870 h 791099"/>
              <a:gd name="connsiteX3" fmla="*/ 1428183 w 1428183"/>
              <a:gd name="connsiteY3" fmla="*/ 0 h 791099"/>
              <a:gd name="connsiteX4" fmla="*/ 0 w 1428183"/>
              <a:gd name="connsiteY4" fmla="*/ 217 h 791099"/>
              <a:gd name="connsiteX0" fmla="*/ 0 w 1469581"/>
              <a:gd name="connsiteY0" fmla="*/ 2433 h 793315"/>
              <a:gd name="connsiteX1" fmla="*/ 1469 w 1469581"/>
              <a:gd name="connsiteY1" fmla="*/ 793315 h 793315"/>
              <a:gd name="connsiteX2" fmla="*/ 1104759 w 1469581"/>
              <a:gd name="connsiteY2" fmla="*/ 789086 h 793315"/>
              <a:gd name="connsiteX3" fmla="*/ 1469581 w 1469581"/>
              <a:gd name="connsiteY3" fmla="*/ 0 h 793315"/>
              <a:gd name="connsiteX4" fmla="*/ 0 w 1469581"/>
              <a:gd name="connsiteY4" fmla="*/ 2433 h 793315"/>
              <a:gd name="connsiteX0" fmla="*/ 0 w 1455091"/>
              <a:gd name="connsiteY0" fmla="*/ 2433 h 793315"/>
              <a:gd name="connsiteX1" fmla="*/ 1469 w 1455091"/>
              <a:gd name="connsiteY1" fmla="*/ 793315 h 793315"/>
              <a:gd name="connsiteX2" fmla="*/ 1104759 w 1455091"/>
              <a:gd name="connsiteY2" fmla="*/ 789086 h 793315"/>
              <a:gd name="connsiteX3" fmla="*/ 1455091 w 1455091"/>
              <a:gd name="connsiteY3" fmla="*/ 0 h 793315"/>
              <a:gd name="connsiteX4" fmla="*/ 0 w 1455091"/>
              <a:gd name="connsiteY4" fmla="*/ 2433 h 79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091" h="793315">
                <a:moveTo>
                  <a:pt x="0" y="2433"/>
                </a:moveTo>
                <a:cubicBezTo>
                  <a:pt x="1381" y="263368"/>
                  <a:pt x="88" y="532380"/>
                  <a:pt x="1469" y="793315"/>
                </a:cubicBezTo>
                <a:lnTo>
                  <a:pt x="1104759" y="789086"/>
                </a:lnTo>
                <a:lnTo>
                  <a:pt x="1455091" y="0"/>
                </a:lnTo>
                <a:lnTo>
                  <a:pt x="0" y="2433"/>
                </a:lnTo>
                <a:close/>
              </a:path>
            </a:pathLst>
          </a:custGeom>
          <a:solidFill>
            <a:srgbClr val="25437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u="none" strike="noStrike" cap="none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EC9BC5-A998-4C40-9B5A-3D11FF866B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23" y="112011"/>
            <a:ext cx="401097" cy="4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72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135" userDrawn="1">
          <p15:clr>
            <a:srgbClr val="FBAE40"/>
          </p15:clr>
        </p15:guide>
        <p15:guide id="2" pos="57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71500"/>
            <a:ext cx="4572000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34524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921D-89B1-4E3D-9858-775F135140A1}" type="datetime1">
              <a:rPr lang="ru-RU" smtClean="0"/>
              <a:pPr/>
              <a:t>24.08.2023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9816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4064001"/>
            <a:ext cx="8085582" cy="459962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399821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4432301"/>
            <a:ext cx="6922008" cy="40005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E6A921D-89B1-4E3D-9858-775F135140A1}" type="datetime1">
              <a:rPr lang="ru-RU" smtClean="0"/>
              <a:pPr/>
              <a:t>24.08.2023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925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921D-89B1-4E3D-9858-775F135140A1}" type="datetime1">
              <a:rPr lang="ru-RU" smtClean="0"/>
              <a:pPr/>
              <a:t>24.08.2023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2069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521494"/>
            <a:ext cx="1971675" cy="3600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535782"/>
            <a:ext cx="5800725" cy="40505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921D-89B1-4E3D-9858-775F135140A1}" type="datetime1">
              <a:rPr lang="ru-RU" smtClean="0"/>
              <a:pPr/>
              <a:t>24.08.2023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9522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45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6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3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4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5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3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4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5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3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4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5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4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5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374650"/>
            <a:ext cx="8079581" cy="1243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08760"/>
            <a:ext cx="8065294" cy="2824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4407310"/>
            <a:ext cx="2194560" cy="10477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2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194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5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0604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u.edu.kz/" TargetMode="External"/><Relationship Id="rId2" Type="http://schemas.openxmlformats.org/officeDocument/2006/relationships/hyperlink" Target="mailto:rsapergenova@ku.edu.kz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9F889E-0E99-4298-9926-B74396753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1" t="37751" r="60653" b="22921"/>
          <a:stretch/>
        </p:blipFill>
        <p:spPr>
          <a:xfrm>
            <a:off x="0" y="0"/>
            <a:ext cx="2178844" cy="30003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F6ED29-030C-4E61-BF81-5BFD10C7B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71" t="37751" r="25727" b="22921"/>
          <a:stretch/>
        </p:blipFill>
        <p:spPr>
          <a:xfrm>
            <a:off x="2320637" y="0"/>
            <a:ext cx="4516581" cy="30003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29BC26-FEC5-413E-8BE2-92D315E9E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7" t="37751" r="9297" b="22921"/>
          <a:stretch/>
        </p:blipFill>
        <p:spPr>
          <a:xfrm>
            <a:off x="6982692" y="0"/>
            <a:ext cx="2161309" cy="30003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29EF1-CE04-4004-B965-0FDCB9B36085}"/>
              </a:ext>
            </a:extLst>
          </p:cNvPr>
          <p:cNvSpPr txBox="1"/>
          <p:nvPr/>
        </p:nvSpPr>
        <p:spPr>
          <a:xfrm>
            <a:off x="241986" y="3208883"/>
            <a:ext cx="8698814" cy="8156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700" b="1">
                <a:solidFill>
                  <a:schemeClr val="bg1"/>
                </a:solidFill>
                <a:latin typeface="Century Gothic" panose="020B0502020202020204" pitchFamily="34" charset="0"/>
              </a:rPr>
              <a:t>KOZYBAYEV </a:t>
            </a:r>
            <a:r>
              <a:rPr lang="en-US" sz="27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UNIVERSITY &amp; UNIVERSITY OF ARIZONA</a:t>
            </a:r>
            <a:endParaRPr lang="en-US" sz="27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of  International Cooperation </a:t>
            </a:r>
            <a:endParaRPr lang="ru-RU" sz="2000" dirty="0">
              <a:solidFill>
                <a:schemeClr val="bg1"/>
              </a:solidFill>
              <a:latin typeface="Oswa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2127" y="4171444"/>
            <a:ext cx="225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Renata Apergenova</a:t>
            </a:r>
            <a:r>
              <a:rPr lang="ru-RU" sz="1600" i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60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i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en-US" sz="1600" i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Education</a:t>
            </a:r>
            <a:endParaRPr lang="en-US" sz="160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2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460375" y="748620"/>
            <a:ext cx="8541385" cy="1574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275" dirty="0" smtClean="0">
                <a:solidFill>
                  <a:schemeClr val="tx1"/>
                </a:solidFill>
                <a:latin typeface="Oswald Regular" panose="02000503000000000000" pitchFamily="2" charset="-52"/>
              </a:rPr>
              <a:t>«</a:t>
            </a:r>
            <a:r>
              <a:rPr lang="ru-RU" sz="1275" dirty="0">
                <a:solidFill>
                  <a:schemeClr val="tx1"/>
                </a:solidFill>
                <a:latin typeface="Oswald Regular" panose="02000503000000000000" pitchFamily="2" charset="-52"/>
              </a:rPr>
              <a:t>К</a:t>
            </a:r>
            <a:r>
              <a:rPr lang="ru-RU" sz="1275" dirty="0" smtClean="0">
                <a:solidFill>
                  <a:schemeClr val="tx1"/>
                </a:solidFill>
                <a:latin typeface="Oswald Regular" panose="02000503000000000000" pitchFamily="2" charset="-52"/>
              </a:rPr>
              <a:t>ампус</a:t>
            </a:r>
            <a:r>
              <a:rPr lang="ru-RU" sz="1275" dirty="0">
                <a:solidFill>
                  <a:schemeClr val="tx1"/>
                </a:solidFill>
                <a:latin typeface="Oswald Regular" panose="02000503000000000000" pitchFamily="2" charset="-52"/>
              </a:rPr>
              <a:t>» или </a:t>
            </a:r>
            <a:r>
              <a:rPr lang="ru-RU" sz="1275" dirty="0" smtClean="0">
                <a:solidFill>
                  <a:schemeClr val="tx1"/>
                </a:solidFill>
                <a:latin typeface="Oswald Regular" panose="02000503000000000000" pitchFamily="2" charset="-52"/>
              </a:rPr>
              <a:t>«</a:t>
            </a:r>
            <a:r>
              <a:rPr lang="ru-RU" sz="1275" dirty="0" err="1">
                <a:solidFill>
                  <a:schemeClr val="tx1"/>
                </a:solidFill>
                <a:latin typeface="Oswald Regular" panose="02000503000000000000" pitchFamily="2" charset="-52"/>
              </a:rPr>
              <a:t>Б</a:t>
            </a:r>
            <a:r>
              <a:rPr lang="ru-RU" sz="1275" dirty="0" err="1" smtClean="0">
                <a:solidFill>
                  <a:schemeClr val="tx1"/>
                </a:solidFill>
                <a:latin typeface="Oswald Regular" panose="02000503000000000000" pitchFamily="2" charset="-52"/>
              </a:rPr>
              <a:t>ранч</a:t>
            </a:r>
            <a:r>
              <a:rPr lang="ru-RU" sz="1275" dirty="0" smtClean="0">
                <a:solidFill>
                  <a:schemeClr val="tx1"/>
                </a:solidFill>
                <a:latin typeface="Oswald Regular" panose="02000503000000000000" pitchFamily="2" charset="-52"/>
              </a:rPr>
              <a:t>-кампус» / </a:t>
            </a:r>
            <a:r>
              <a:rPr lang="ru-RU" sz="1275" dirty="0" err="1" smtClean="0">
                <a:solidFill>
                  <a:schemeClr val="tx1"/>
                </a:solidFill>
                <a:latin typeface="Oswald Regular" panose="02000503000000000000" pitchFamily="2" charset="-52"/>
              </a:rPr>
              <a:t>микрокампус</a:t>
            </a:r>
            <a:r>
              <a:rPr lang="ru-RU" sz="1275" dirty="0" smtClean="0">
                <a:solidFill>
                  <a:schemeClr val="tx1"/>
                </a:solidFill>
                <a:latin typeface="Oswald Regular" panose="02000503000000000000" pitchFamily="2" charset="-52"/>
              </a:rPr>
              <a:t> </a:t>
            </a:r>
            <a:r>
              <a:rPr lang="en-US" sz="1275" dirty="0" smtClean="0">
                <a:solidFill>
                  <a:schemeClr val="tx1"/>
                </a:solidFill>
                <a:latin typeface="Oswald Regular" panose="02000503000000000000" pitchFamily="2" charset="-52"/>
              </a:rPr>
              <a:t>// </a:t>
            </a:r>
            <a:r>
              <a:rPr lang="en-US" sz="1275" dirty="0">
                <a:solidFill>
                  <a:schemeClr val="tx1"/>
                </a:solidFill>
                <a:latin typeface="Oswald Regular" panose="02000503000000000000" pitchFamily="2" charset="-52"/>
              </a:rPr>
              <a:t>international branch </a:t>
            </a:r>
            <a:r>
              <a:rPr lang="en-US" sz="1275" dirty="0" smtClean="0">
                <a:solidFill>
                  <a:schemeClr val="tx1"/>
                </a:solidFill>
                <a:latin typeface="Oswald Regular" panose="02000503000000000000" pitchFamily="2" charset="-52"/>
              </a:rPr>
              <a:t>campus (IBC)</a:t>
            </a:r>
            <a:r>
              <a:rPr lang="ru-RU" sz="1275" dirty="0" smtClean="0">
                <a:solidFill>
                  <a:schemeClr val="tx1"/>
                </a:solidFill>
                <a:latin typeface="Oswald Regular" panose="02000503000000000000" pitchFamily="2" charset="-52"/>
              </a:rPr>
              <a:t> /</a:t>
            </a:r>
            <a:r>
              <a:rPr lang="en-US" sz="1275" dirty="0" err="1" smtClean="0">
                <a:solidFill>
                  <a:schemeClr val="tx1"/>
                </a:solidFill>
                <a:latin typeface="Oswald Regular" panose="02000503000000000000" pitchFamily="2" charset="-52"/>
              </a:rPr>
              <a:t>microcampus</a:t>
            </a:r>
            <a:r>
              <a:rPr lang="ru-RU" sz="1275" dirty="0" smtClean="0">
                <a:solidFill>
                  <a:schemeClr val="tx1"/>
                </a:solidFill>
                <a:latin typeface="Oswald Regular" panose="02000503000000000000" pitchFamily="2" charset="-52"/>
              </a:rPr>
              <a:t> </a:t>
            </a:r>
            <a:endParaRPr lang="ru-RU" sz="1275" dirty="0">
              <a:solidFill>
                <a:schemeClr val="tx1"/>
              </a:solidFill>
              <a:latin typeface="Oswald Regular" panose="02000503000000000000" pitchFamily="2" charset="-52"/>
            </a:endParaRPr>
          </a:p>
          <a:p>
            <a:pPr marL="342900" indent="-342900">
              <a:buAutoNum type="arabicPeriod"/>
            </a:pPr>
            <a:r>
              <a:rPr lang="ru-RU" sz="1275" dirty="0">
                <a:solidFill>
                  <a:schemeClr val="tx1"/>
                </a:solidFill>
                <a:latin typeface="Oswald Regular" panose="02000503000000000000" pitchFamily="2" charset="-52"/>
              </a:rPr>
              <a:t>Совместные и двойные </a:t>
            </a:r>
            <a:r>
              <a:rPr lang="ru-RU" sz="1275" dirty="0" smtClean="0">
                <a:solidFill>
                  <a:schemeClr val="tx1"/>
                </a:solidFill>
                <a:latin typeface="Oswald Regular" panose="02000503000000000000" pitchFamily="2" charset="-52"/>
              </a:rPr>
              <a:t>дипломы</a:t>
            </a:r>
            <a:r>
              <a:rPr lang="en-US" sz="1275" dirty="0">
                <a:solidFill>
                  <a:schemeClr val="tx1"/>
                </a:solidFill>
                <a:latin typeface="Oswald Regular" panose="02000503000000000000" pitchFamily="2" charset="-52"/>
              </a:rPr>
              <a:t> / Joint and double </a:t>
            </a:r>
            <a:r>
              <a:rPr lang="en-US" sz="1275" dirty="0" smtClean="0">
                <a:solidFill>
                  <a:schemeClr val="tx1"/>
                </a:solidFill>
                <a:latin typeface="Oswald Regular" panose="02000503000000000000" pitchFamily="2" charset="-52"/>
              </a:rPr>
              <a:t>degree diplomas</a:t>
            </a:r>
            <a:endParaRPr lang="ru-RU" sz="1275" dirty="0">
              <a:solidFill>
                <a:schemeClr val="tx1"/>
              </a:solidFill>
              <a:latin typeface="Oswald Regular" panose="02000503000000000000" pitchFamily="2" charset="-52"/>
            </a:endParaRPr>
          </a:p>
          <a:p>
            <a:pPr marL="342900" indent="-342900">
              <a:buAutoNum type="arabicPeriod"/>
            </a:pPr>
            <a:r>
              <a:rPr lang="ru-RU" sz="1275" dirty="0">
                <a:solidFill>
                  <a:schemeClr val="tx1"/>
                </a:solidFill>
                <a:latin typeface="Oswald Regular" panose="02000503000000000000" pitchFamily="2" charset="-52"/>
              </a:rPr>
              <a:t>Партнерские </a:t>
            </a:r>
            <a:r>
              <a:rPr lang="ru-RU" sz="1275" dirty="0" smtClean="0">
                <a:solidFill>
                  <a:schemeClr val="tx1"/>
                </a:solidFill>
                <a:latin typeface="Oswald Regular" panose="02000503000000000000" pitchFamily="2" charset="-52"/>
              </a:rPr>
              <a:t>программы</a:t>
            </a:r>
            <a:r>
              <a:rPr lang="en-US" sz="1275" dirty="0" smtClean="0">
                <a:solidFill>
                  <a:schemeClr val="tx1"/>
                </a:solidFill>
                <a:latin typeface="Oswald Regular" panose="02000503000000000000" pitchFamily="2" charset="-52"/>
              </a:rPr>
              <a:t>/Partnership </a:t>
            </a:r>
            <a:r>
              <a:rPr lang="en-US" sz="1275" dirty="0">
                <a:solidFill>
                  <a:schemeClr val="tx1"/>
                </a:solidFill>
                <a:latin typeface="Oswald Regular" panose="02000503000000000000" pitchFamily="2" charset="-52"/>
              </a:rPr>
              <a:t>programs</a:t>
            </a:r>
            <a:endParaRPr lang="ru-RU" sz="1275" dirty="0">
              <a:solidFill>
                <a:schemeClr val="tx1"/>
              </a:solidFill>
              <a:latin typeface="Oswald Regular" panose="02000503000000000000" pitchFamily="2" charset="-52"/>
            </a:endParaRPr>
          </a:p>
          <a:p>
            <a:pPr marL="342900" indent="-342900">
              <a:buFontTx/>
              <a:buAutoNum type="arabicPeriod"/>
            </a:pPr>
            <a:r>
              <a:rPr lang="ru-RU" sz="1275" dirty="0">
                <a:solidFill>
                  <a:schemeClr val="tx1"/>
                </a:solidFill>
                <a:latin typeface="Oswald Regular" panose="02000503000000000000" pitchFamily="2" charset="-52"/>
              </a:rPr>
              <a:t>Стратегическое партнерство </a:t>
            </a:r>
            <a:r>
              <a:rPr lang="en-US" sz="1275" dirty="0">
                <a:solidFill>
                  <a:schemeClr val="tx1"/>
                </a:solidFill>
                <a:latin typeface="Oswald Regular" panose="02000503000000000000" pitchFamily="2" charset="-52"/>
              </a:rPr>
              <a:t>/ Strategic partnership</a:t>
            </a:r>
          </a:p>
          <a:p>
            <a:pPr marL="342900" indent="-342900">
              <a:buAutoNum type="arabicPeriod"/>
            </a:pPr>
            <a:r>
              <a:rPr lang="ru-RU" sz="1275" dirty="0" err="1" smtClean="0">
                <a:solidFill>
                  <a:schemeClr val="tx1"/>
                </a:solidFill>
                <a:latin typeface="Oswald Regular" panose="02000503000000000000" pitchFamily="2" charset="-52"/>
              </a:rPr>
              <a:t>Франчайзинговые</a:t>
            </a:r>
            <a:r>
              <a:rPr lang="ru-RU" sz="1275" dirty="0" smtClean="0">
                <a:solidFill>
                  <a:schemeClr val="tx1"/>
                </a:solidFill>
                <a:latin typeface="Oswald Regular" panose="02000503000000000000" pitchFamily="2" charset="-52"/>
              </a:rPr>
              <a:t> соглашения</a:t>
            </a:r>
            <a:r>
              <a:rPr lang="en-US" sz="1275" dirty="0">
                <a:solidFill>
                  <a:schemeClr val="tx1"/>
                </a:solidFill>
                <a:latin typeface="Oswald Regular" panose="02000503000000000000" pitchFamily="2" charset="-52"/>
              </a:rPr>
              <a:t> / Franchise </a:t>
            </a:r>
            <a:r>
              <a:rPr lang="en-US" sz="1275" dirty="0" smtClean="0">
                <a:solidFill>
                  <a:schemeClr val="tx1"/>
                </a:solidFill>
                <a:latin typeface="Oswald Regular" panose="02000503000000000000" pitchFamily="2" charset="-52"/>
              </a:rPr>
              <a:t>Agreements</a:t>
            </a:r>
            <a:endParaRPr lang="ru-RU" sz="1275" dirty="0">
              <a:solidFill>
                <a:schemeClr val="tx1"/>
              </a:solidFill>
              <a:latin typeface="Oswald Regular" panose="02000503000000000000" pitchFamily="2" charset="-52"/>
            </a:endParaRPr>
          </a:p>
          <a:p>
            <a:pPr marL="342900" indent="-342900">
              <a:buAutoNum type="arabicPeriod"/>
            </a:pPr>
            <a:r>
              <a:rPr lang="ru-RU" sz="1275" dirty="0" smtClean="0">
                <a:solidFill>
                  <a:schemeClr val="tx1"/>
                </a:solidFill>
                <a:latin typeface="Oswald Regular" panose="02000503000000000000" pitchFamily="2" charset="-52"/>
              </a:rPr>
              <a:t>Доверительное </a:t>
            </a:r>
            <a:r>
              <a:rPr lang="ru-RU" sz="1275" dirty="0">
                <a:solidFill>
                  <a:schemeClr val="tx1"/>
                </a:solidFill>
                <a:latin typeface="Oswald Regular" panose="02000503000000000000" pitchFamily="2" charset="-52"/>
              </a:rPr>
              <a:t>управление </a:t>
            </a:r>
            <a:r>
              <a:rPr lang="en-US" sz="1275" dirty="0">
                <a:solidFill>
                  <a:schemeClr val="tx1"/>
                </a:solidFill>
                <a:latin typeface="Oswald Regular" panose="02000503000000000000" pitchFamily="2" charset="-52"/>
              </a:rPr>
              <a:t>/ Trust management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9" name="object 2"/>
          <p:cNvSpPr/>
          <p:nvPr/>
        </p:nvSpPr>
        <p:spPr>
          <a:xfrm>
            <a:off x="0" y="0"/>
            <a:ext cx="9144000" cy="604157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496"/>
                </a:moveTo>
                <a:lnTo>
                  <a:pt x="9143996" y="5143496"/>
                </a:lnTo>
                <a:lnTo>
                  <a:pt x="9143996" y="0"/>
                </a:lnTo>
                <a:lnTo>
                  <a:pt x="0" y="0"/>
                </a:lnTo>
                <a:lnTo>
                  <a:pt x="0" y="5143496"/>
                </a:lnTo>
                <a:close/>
              </a:path>
            </a:pathLst>
          </a:custGeom>
          <a:solidFill>
            <a:srgbClr val="0070C0">
              <a:alpha val="94898"/>
            </a:srgb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Модели сотрудничества с зарубежным </a:t>
            </a: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вузом /</a:t>
            </a:r>
          </a:p>
          <a:p>
            <a:pPr algn="ctr"/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Models of cooperation with </a:t>
            </a: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international universities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5"/>
            <a:ext cx="1706766" cy="577269"/>
          </a:xfrm>
          <a:prstGeom prst="rect">
            <a:avLst/>
          </a:prstGeom>
        </p:spPr>
      </p:pic>
      <p:sp>
        <p:nvSpPr>
          <p:cNvPr id="3" name="AutoShape 2" descr="A Look into the Complex Environment of International Branch Campu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69764ab0-1af1-4b75-8c9b-f1c5ecc4f8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blob:https://web.whatsapp.com/4e29400e-312c-42cf-9066-b8bd54291f8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5" y="2529080"/>
            <a:ext cx="3413225" cy="2058491"/>
          </a:xfrm>
          <a:prstGeom prst="rect">
            <a:avLst/>
          </a:prstGeom>
        </p:spPr>
      </p:pic>
      <p:sp>
        <p:nvSpPr>
          <p:cNvPr id="12" name="AutoShape 8" descr="blob:https://web.whatsapp.com/bbb7dabf-e73b-4243-8bfb-e05c435e0a75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400" y="1535936"/>
            <a:ext cx="4127360" cy="32055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7813" y="4587571"/>
            <a:ext cx="3255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smtClean="0"/>
              <a:t>(</a:t>
            </a:r>
            <a:r>
              <a:rPr lang="ru-RU" sz="1300" smtClean="0"/>
              <a:t>Escriva-Beltran</a:t>
            </a:r>
            <a:r>
              <a:rPr lang="ru-RU" sz="1300"/>
              <a:t>, Muñoz-de-Prat &amp; Villó, </a:t>
            </a:r>
            <a:r>
              <a:rPr lang="ru-RU" sz="1300" smtClean="0"/>
              <a:t>2019</a:t>
            </a:r>
            <a:r>
              <a:rPr lang="en-US" sz="1300" smtClean="0"/>
              <a:t>)</a:t>
            </a:r>
            <a:endParaRPr lang="ru-RU" sz="1300"/>
          </a:p>
        </p:txBody>
      </p:sp>
    </p:spTree>
    <p:extLst>
      <p:ext uri="{BB962C8B-B14F-4D97-AF65-F5344CB8AC3E}">
        <p14:creationId xmlns:p14="http://schemas.microsoft.com/office/powerpoint/2010/main" val="188134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799" y="260079"/>
            <a:ext cx="7765627" cy="530625"/>
          </a:xfrm>
        </p:spPr>
        <p:txBody>
          <a:bodyPr/>
          <a:lstStyle/>
          <a:p>
            <a:pPr algn="ctr"/>
            <a:r>
              <a:rPr lang="en-US" sz="2000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Number of IBCs by </a:t>
            </a:r>
            <a:r>
              <a:rPr lang="en-US" sz="2000" i="1">
                <a:solidFill>
                  <a:schemeClr val="accent4">
                    <a:lumMod val="75000"/>
                  </a:schemeClr>
                </a:solidFill>
                <a:latin typeface="+mn-lt"/>
              </a:rPr>
              <a:t>host </a:t>
            </a:r>
            <a:r>
              <a:rPr lang="en-US" sz="2000" i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country</a:t>
            </a:r>
            <a:r>
              <a:rPr lang="en-US" sz="2000" i="1">
                <a:solidFill>
                  <a:schemeClr val="accent4">
                    <a:lumMod val="75000"/>
                  </a:schemeClr>
                </a:solidFill>
                <a:latin typeface="+mn-lt"/>
              </a:rPr>
              <a:t>.</a:t>
            </a:r>
            <a:r>
              <a:rPr lang="en-US" sz="2000" i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Source: OBHE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1" y="796547"/>
            <a:ext cx="7498080" cy="431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0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4"/>
            <a:ext cx="9144000" cy="509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5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6BDDB968-E10C-4036-9903-ADF656915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9" y="3729593"/>
            <a:ext cx="1566171" cy="1174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08373CD-B3C0-46DE-8CE3-7616244BF34B}"/>
              </a:ext>
            </a:extLst>
          </p:cNvPr>
          <p:cNvSpPr txBox="1"/>
          <p:nvPr/>
        </p:nvSpPr>
        <p:spPr>
          <a:xfrm>
            <a:off x="2232123" y="3802911"/>
            <a:ext cx="33490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Oswald Regular" panose="02000503000000000000" pitchFamily="2" charset="-52"/>
              </a:rPr>
              <a:t>Infrastructure:</a:t>
            </a:r>
            <a:endParaRPr lang="ru-RU" sz="1050" b="1" dirty="0">
              <a:latin typeface="Oswald Regular" panose="02000503000000000000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03B005-06FC-4C1C-8942-9A5F3524BF6D}"/>
              </a:ext>
            </a:extLst>
          </p:cNvPr>
          <p:cNvSpPr txBox="1"/>
          <p:nvPr/>
        </p:nvSpPr>
        <p:spPr>
          <a:xfrm>
            <a:off x="2125041" y="1201110"/>
            <a:ext cx="3751070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922" indent="-136922">
              <a:buFont typeface="Oswald Regular" panose="02000503000000000000" pitchFamily="2" charset="-52"/>
              <a:buChar char="»"/>
            </a:pPr>
            <a:r>
              <a:rPr lang="en-US" sz="1275" dirty="0">
                <a:latin typeface="Oswald Regular" panose="02000503000000000000" pitchFamily="2" charset="-52"/>
              </a:rPr>
              <a:t>Academic programs are recognized by the partner-HEI</a:t>
            </a:r>
          </a:p>
          <a:p>
            <a:pPr marL="136922" indent="-136922">
              <a:buFont typeface="Oswald Regular" panose="02000503000000000000" pitchFamily="2" charset="-52"/>
              <a:buChar char="»"/>
            </a:pPr>
            <a:r>
              <a:rPr lang="en-US" sz="1275" dirty="0" smtClean="0">
                <a:latin typeface="Oswald Regular" panose="02000503000000000000" pitchFamily="2" charset="-52"/>
              </a:rPr>
              <a:t>Study in 2 Universities</a:t>
            </a:r>
            <a:endParaRPr lang="kk-KZ" sz="1275" dirty="0">
              <a:latin typeface="Oswald Regular" panose="02000503000000000000" pitchFamily="2" charset="-52"/>
            </a:endParaRPr>
          </a:p>
          <a:p>
            <a:pPr marL="136922" indent="-136922">
              <a:buFont typeface="Oswald Regular" panose="02000503000000000000" pitchFamily="2" charset="-52"/>
              <a:buChar char="»"/>
            </a:pPr>
            <a:r>
              <a:rPr lang="en-US" sz="1275" dirty="0">
                <a:latin typeface="Oswald Regular" panose="02000503000000000000" pitchFamily="2" charset="-52"/>
              </a:rPr>
              <a:t>Language of </a:t>
            </a:r>
            <a:r>
              <a:rPr lang="en-US" sz="1275" dirty="0" smtClean="0">
                <a:latin typeface="Oswald Regular" panose="02000503000000000000" pitchFamily="2" charset="-52"/>
              </a:rPr>
              <a:t>study – English</a:t>
            </a:r>
          </a:p>
          <a:p>
            <a:pPr marL="136922" indent="-136922">
              <a:buFont typeface="Oswald Regular" panose="02000503000000000000" pitchFamily="2" charset="-52"/>
              <a:buChar char="»"/>
            </a:pPr>
            <a:r>
              <a:rPr lang="en-US" sz="1275" dirty="0">
                <a:latin typeface="Oswald Regular" panose="02000503000000000000" pitchFamily="2" charset="-52"/>
              </a:rPr>
              <a:t>Double diploma: Kazakh + international</a:t>
            </a:r>
            <a:endParaRPr lang="ru-RU" sz="1275" dirty="0">
              <a:latin typeface="Oswald Regular" panose="02000503000000000000" pitchFamily="2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B836C7-190E-4441-989A-7285E09A99DC}"/>
              </a:ext>
            </a:extLst>
          </p:cNvPr>
          <p:cNvSpPr txBox="1"/>
          <p:nvPr/>
        </p:nvSpPr>
        <p:spPr>
          <a:xfrm>
            <a:off x="2179649" y="924110"/>
            <a:ext cx="256902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 smtClean="0">
                <a:latin typeface="Oswald Regular" panose="02000503000000000000" pitchFamily="2" charset="-52"/>
              </a:rPr>
              <a:t>Academic </a:t>
            </a:r>
            <a:r>
              <a:rPr lang="en-US" sz="1050" b="1" dirty="0" smtClean="0">
                <a:latin typeface="Oswald Regular" panose="02000503000000000000" pitchFamily="2" charset="-52"/>
              </a:rPr>
              <a:t>process</a:t>
            </a:r>
            <a:endParaRPr lang="kk-KZ" sz="1050" b="1" dirty="0">
              <a:latin typeface="Oswald Regular" panose="02000503000000000000" pitchFamily="2" charset="-52"/>
            </a:endParaRPr>
          </a:p>
        </p:txBody>
      </p:sp>
      <p:pic>
        <p:nvPicPr>
          <p:cNvPr id="32" name="Рисунок 31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950E909-0971-4A9A-ADBB-E80D11BDEB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r="7060"/>
          <a:stretch/>
        </p:blipFill>
        <p:spPr>
          <a:xfrm>
            <a:off x="460897" y="915583"/>
            <a:ext cx="1566171" cy="1155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7A596F8-5543-4FD2-A02F-FAE8CF08B523}"/>
              </a:ext>
            </a:extLst>
          </p:cNvPr>
          <p:cNvSpPr txBox="1"/>
          <p:nvPr/>
        </p:nvSpPr>
        <p:spPr>
          <a:xfrm>
            <a:off x="2242458" y="2284694"/>
            <a:ext cx="256902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 smtClean="0">
                <a:latin typeface="Oswald Regular" panose="02000503000000000000" pitchFamily="2" charset="-52"/>
              </a:rPr>
              <a:t>Faculty &amp; students </a:t>
            </a:r>
            <a:endParaRPr lang="kk-KZ" sz="1050" b="1" dirty="0">
              <a:latin typeface="Oswald Regular" panose="02000503000000000000" pitchFamily="2" charset="-52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D75CF30-1575-400F-BCBB-1D9E484EF7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1" r="1"/>
          <a:stretch/>
        </p:blipFill>
        <p:spPr>
          <a:xfrm>
            <a:off x="460898" y="2298146"/>
            <a:ext cx="1566171" cy="1198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6C7C9A4-742F-49D4-A549-6D9822C1F94E}"/>
              </a:ext>
            </a:extLst>
          </p:cNvPr>
          <p:cNvSpPr txBox="1"/>
          <p:nvPr/>
        </p:nvSpPr>
        <p:spPr>
          <a:xfrm>
            <a:off x="2179649" y="4051444"/>
            <a:ext cx="3875390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922" indent="-136922">
              <a:buFont typeface="Oswald Regular" panose="02000503000000000000" pitchFamily="2" charset="-52"/>
              <a:buChar char="»"/>
            </a:pPr>
            <a:r>
              <a:rPr lang="en-US" sz="1275" dirty="0">
                <a:latin typeface="Oswald Regular" panose="02000503000000000000" pitchFamily="2" charset="-52"/>
              </a:rPr>
              <a:t>Empowerment</a:t>
            </a:r>
            <a:endParaRPr lang="ru-RU" sz="1275" dirty="0">
              <a:latin typeface="Oswald Regular" panose="02000503000000000000" pitchFamily="2" charset="-5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DD634F-80DC-427E-AEEA-105EB3C63DC9}"/>
              </a:ext>
            </a:extLst>
          </p:cNvPr>
          <p:cNvSpPr txBox="1"/>
          <p:nvPr/>
        </p:nvSpPr>
        <p:spPr>
          <a:xfrm>
            <a:off x="2126993" y="2538610"/>
            <a:ext cx="375107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922" indent="-136922">
              <a:buFont typeface="Oswald Regular" panose="02000503000000000000" pitchFamily="2" charset="-52"/>
              <a:buChar char="»"/>
            </a:pPr>
            <a:r>
              <a:rPr lang="en-US" sz="1350" dirty="0" smtClean="0">
                <a:latin typeface="Oswald Regular" panose="02000503000000000000" pitchFamily="2" charset="-52"/>
              </a:rPr>
              <a:t>International Faculty </a:t>
            </a:r>
            <a:endParaRPr lang="kk-KZ" sz="1350" dirty="0" smtClean="0">
              <a:latin typeface="Oswald Regular" panose="02000503000000000000" pitchFamily="2" charset="-52"/>
            </a:endParaRPr>
          </a:p>
          <a:p>
            <a:pPr marL="136922" indent="-136922">
              <a:buFont typeface="Oswald Regular" panose="02000503000000000000" pitchFamily="2" charset="-52"/>
              <a:buChar char="»"/>
            </a:pPr>
            <a:r>
              <a:rPr lang="en-US" sz="1350" dirty="0">
                <a:latin typeface="Oswald Regular" panose="02000503000000000000" pitchFamily="2" charset="-52"/>
              </a:rPr>
              <a:t>The strongest regional </a:t>
            </a:r>
            <a:r>
              <a:rPr lang="en-US" sz="1350" dirty="0">
                <a:latin typeface="Oswald Regular" panose="02000503000000000000" pitchFamily="2" charset="-52"/>
              </a:rPr>
              <a:t>scientists</a:t>
            </a:r>
          </a:p>
          <a:p>
            <a:pPr marL="136922" indent="-136922">
              <a:buFont typeface="Oswald Regular" panose="02000503000000000000" pitchFamily="2" charset="-52"/>
              <a:buChar char="»"/>
            </a:pPr>
            <a:r>
              <a:rPr lang="en-US" sz="1350" dirty="0">
                <a:latin typeface="Oswald Regular" panose="02000503000000000000" pitchFamily="2" charset="-52"/>
              </a:rPr>
              <a:t>Retaining talented students in </a:t>
            </a:r>
            <a:r>
              <a:rPr lang="en-US" sz="1350" dirty="0" smtClean="0">
                <a:latin typeface="Oswald Regular" panose="02000503000000000000" pitchFamily="2" charset="-52"/>
              </a:rPr>
              <a:t>regions</a:t>
            </a:r>
          </a:p>
          <a:p>
            <a:pPr marL="136922" indent="-136922">
              <a:buFont typeface="Oswald Regular" panose="02000503000000000000" pitchFamily="2" charset="-52"/>
              <a:buChar char="»"/>
            </a:pPr>
            <a:r>
              <a:rPr lang="en-US" sz="1350" dirty="0">
                <a:latin typeface="Oswald Regular" panose="02000503000000000000" pitchFamily="2" charset="-52"/>
              </a:rPr>
              <a:t>Attracting international </a:t>
            </a:r>
            <a:r>
              <a:rPr lang="en-US" sz="1350" dirty="0" smtClean="0">
                <a:latin typeface="Oswald Regular" panose="02000503000000000000" pitchFamily="2" charset="-52"/>
              </a:rPr>
              <a:t>students</a:t>
            </a:r>
          </a:p>
          <a:p>
            <a:pPr marL="136922" indent="-136922">
              <a:buFont typeface="Oswald Regular" panose="02000503000000000000" pitchFamily="2" charset="-52"/>
              <a:buChar char="»"/>
            </a:pPr>
            <a:r>
              <a:rPr lang="kk-KZ" sz="1050" dirty="0" smtClean="0">
                <a:latin typeface="Oswald Regular" panose="02000503000000000000" pitchFamily="2" charset="-52"/>
              </a:rPr>
              <a:t>(</a:t>
            </a:r>
            <a:r>
              <a:rPr lang="en-US" sz="1050" dirty="0" smtClean="0">
                <a:latin typeface="Oswald Regular" panose="02000503000000000000" pitchFamily="2" charset="-52"/>
              </a:rPr>
              <a:t>import of education</a:t>
            </a:r>
            <a:r>
              <a:rPr lang="kk-KZ" sz="1050" dirty="0" smtClean="0">
                <a:latin typeface="Oswald Regular" panose="02000503000000000000" pitchFamily="2" charset="-52"/>
              </a:rPr>
              <a:t>)</a:t>
            </a:r>
            <a:endParaRPr lang="kk-KZ" sz="1350" dirty="0">
              <a:latin typeface="Oswald Regular" panose="02000503000000000000" pitchFamily="2" charset="-52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F5DE109-8BE6-42E5-B48E-4FB21A1A8567}"/>
              </a:ext>
            </a:extLst>
          </p:cNvPr>
          <p:cNvCxnSpPr/>
          <p:nvPr/>
        </p:nvCxnSpPr>
        <p:spPr>
          <a:xfrm>
            <a:off x="6061166" y="924110"/>
            <a:ext cx="0" cy="39166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F76D24B-7539-463B-BD9D-CB5B34F677AB}"/>
              </a:ext>
            </a:extLst>
          </p:cNvPr>
          <p:cNvSpPr txBox="1"/>
          <p:nvPr/>
        </p:nvSpPr>
        <p:spPr>
          <a:xfrm>
            <a:off x="6261421" y="1062610"/>
            <a:ext cx="256902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 smtClean="0">
                <a:latin typeface="Oswald Regular" panose="02000503000000000000" pitchFamily="2" charset="-52"/>
              </a:rPr>
              <a:t>MAIN APPROACH</a:t>
            </a:r>
            <a:r>
              <a:rPr lang="ru-RU" sz="1050" b="1" dirty="0" smtClean="0">
                <a:latin typeface="Oswald Regular" panose="02000503000000000000" pitchFamily="2" charset="-52"/>
              </a:rPr>
              <a:t>:</a:t>
            </a:r>
            <a:endParaRPr lang="ru-RU" sz="1050" dirty="0">
              <a:latin typeface="Oswald Regular" panose="02000503000000000000" pitchFamily="2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5D0BD8-EC53-4F7A-8BE5-BE96679EADCA}"/>
              </a:ext>
            </a:extLst>
          </p:cNvPr>
          <p:cNvSpPr txBox="1"/>
          <p:nvPr/>
        </p:nvSpPr>
        <p:spPr>
          <a:xfrm>
            <a:off x="6276556" y="2466336"/>
            <a:ext cx="2569029" cy="196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050" b="1" dirty="0">
              <a:latin typeface="Oswald Regular" panose="02000503000000000000" pitchFamily="2" charset="-52"/>
            </a:endParaRPr>
          </a:p>
          <a:p>
            <a:r>
              <a:rPr lang="en-US" sz="1050" b="1" dirty="0">
                <a:latin typeface="Oswald Regular" panose="02000503000000000000" pitchFamily="2" charset="-52"/>
              </a:rPr>
              <a:t>ADVANTAGES:</a:t>
            </a:r>
            <a:endParaRPr lang="ru-RU" sz="675" b="1" dirty="0">
              <a:latin typeface="Oswald Regular" panose="02000503000000000000" pitchFamily="2" charset="-52"/>
            </a:endParaRPr>
          </a:p>
          <a:p>
            <a:pPr marL="136922" indent="-136922">
              <a:spcBef>
                <a:spcPts val="450"/>
              </a:spcBef>
              <a:buFont typeface="+mj-lt"/>
              <a:buAutoNum type="arabicPeriod"/>
            </a:pPr>
            <a:r>
              <a:rPr lang="en-US" sz="1050" dirty="0">
                <a:latin typeface="Oswald Regular" panose="02000503000000000000" pitchFamily="2" charset="-52"/>
              </a:rPr>
              <a:t>Strengthening existing regional leading </a:t>
            </a:r>
            <a:r>
              <a:rPr lang="en-US" sz="1050" dirty="0" smtClean="0">
                <a:latin typeface="Oswald Regular" panose="02000503000000000000" pitchFamily="2" charset="-52"/>
              </a:rPr>
              <a:t>universities</a:t>
            </a:r>
          </a:p>
          <a:p>
            <a:pPr marL="136922" indent="-136922">
              <a:spcBef>
                <a:spcPts val="450"/>
              </a:spcBef>
              <a:buFont typeface="+mj-lt"/>
              <a:buAutoNum type="arabicPeriod"/>
            </a:pPr>
            <a:r>
              <a:rPr lang="en-US" sz="1050" dirty="0">
                <a:latin typeface="Oswald Regular" panose="02000503000000000000" pitchFamily="2" charset="-52"/>
              </a:rPr>
              <a:t>Implementation of the principle of "</a:t>
            </a:r>
            <a:r>
              <a:rPr lang="en-US" sz="1050" dirty="0" smtClean="0">
                <a:latin typeface="Oswald Regular" panose="02000503000000000000" pitchFamily="2" charset="-52"/>
              </a:rPr>
              <a:t>serving to the region“</a:t>
            </a:r>
          </a:p>
          <a:p>
            <a:pPr marL="136922" indent="-136922">
              <a:spcBef>
                <a:spcPts val="450"/>
              </a:spcBef>
              <a:buFont typeface="+mj-lt"/>
              <a:buAutoNum type="arabicPeriod"/>
            </a:pPr>
            <a:r>
              <a:rPr lang="en-US" sz="1050" dirty="0">
                <a:latin typeface="Oswald Regular" panose="02000503000000000000" pitchFamily="2" charset="-52"/>
              </a:rPr>
              <a:t>Creation of points of growth in the </a:t>
            </a:r>
            <a:r>
              <a:rPr lang="en-US" sz="1050" dirty="0" smtClean="0">
                <a:latin typeface="Oswald Regular" panose="02000503000000000000" pitchFamily="2" charset="-52"/>
              </a:rPr>
              <a:t>regions</a:t>
            </a:r>
          </a:p>
          <a:p>
            <a:pPr marL="136922" indent="-136922">
              <a:spcBef>
                <a:spcPts val="450"/>
              </a:spcBef>
              <a:buFont typeface="+mj-lt"/>
              <a:buAutoNum type="arabicPeriod"/>
            </a:pPr>
            <a:r>
              <a:rPr lang="en-US" sz="1050" dirty="0">
                <a:latin typeface="Oswald Regular" panose="02000503000000000000" pitchFamily="2" charset="-52"/>
              </a:rPr>
              <a:t>Attracting investments to regional universities</a:t>
            </a:r>
            <a:endParaRPr lang="ru-RU" sz="1050" dirty="0">
              <a:latin typeface="Oswald Regular" panose="02000503000000000000" pitchFamily="2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7AF0A7-4B17-4C3B-9AFF-328DC31D0647}"/>
              </a:ext>
            </a:extLst>
          </p:cNvPr>
          <p:cNvSpPr txBox="1"/>
          <p:nvPr/>
        </p:nvSpPr>
        <p:spPr>
          <a:xfrm>
            <a:off x="6261421" y="1382971"/>
            <a:ext cx="203165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Oswald Regular" panose="02000503000000000000" pitchFamily="2" charset="-52"/>
              </a:rPr>
              <a:t>Creation of </a:t>
            </a:r>
            <a:r>
              <a:rPr lang="en-US" sz="1050" dirty="0" smtClean="0">
                <a:latin typeface="Oswald Regular" panose="02000503000000000000" pitchFamily="2" charset="-52"/>
              </a:rPr>
              <a:t>universities of Excellence  </a:t>
            </a:r>
            <a:r>
              <a:rPr lang="en-US" sz="1050" dirty="0">
                <a:latin typeface="Oswald Regular" panose="02000503000000000000" pitchFamily="2" charset="-52"/>
              </a:rPr>
              <a:t>on the basis of existing regional universities with the involvement of a </a:t>
            </a:r>
            <a:r>
              <a:rPr lang="en-US" sz="1050" dirty="0" smtClean="0">
                <a:latin typeface="Oswald Regular" panose="02000503000000000000" pitchFamily="2" charset="-52"/>
              </a:rPr>
              <a:t>international </a:t>
            </a:r>
            <a:r>
              <a:rPr lang="en-US" sz="1050" dirty="0">
                <a:latin typeface="Oswald Regular" panose="02000503000000000000" pitchFamily="2" charset="-52"/>
              </a:rPr>
              <a:t>leading partner</a:t>
            </a:r>
            <a:endParaRPr lang="ru-RU" sz="10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7" y="-14400"/>
            <a:ext cx="9144793" cy="8169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7729" y="171859"/>
            <a:ext cx="7742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Conceptual framework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5"/>
            <a:ext cx="1706766" cy="5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3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0AE6262-0D81-4A78-AFF0-BFE3E5E4A922}"/>
              </a:ext>
            </a:extLst>
          </p:cNvPr>
          <p:cNvGrpSpPr/>
          <p:nvPr/>
        </p:nvGrpSpPr>
        <p:grpSpPr>
          <a:xfrm>
            <a:off x="218473" y="1497571"/>
            <a:ext cx="4641527" cy="3675426"/>
            <a:chOff x="6361518" y="1086830"/>
            <a:chExt cx="5403762" cy="5199017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90A7998-B61F-4068-8A9C-F8A89A6AF874}"/>
                </a:ext>
              </a:extLst>
            </p:cNvPr>
            <p:cNvSpPr/>
            <p:nvPr/>
          </p:nvSpPr>
          <p:spPr>
            <a:xfrm>
              <a:off x="6383383" y="1086830"/>
              <a:ext cx="5381897" cy="5199017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75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6F7A7C-639A-49B4-9F5E-A32D73385B30}"/>
                </a:ext>
              </a:extLst>
            </p:cNvPr>
            <p:cNvSpPr txBox="1"/>
            <p:nvPr/>
          </p:nvSpPr>
          <p:spPr>
            <a:xfrm>
              <a:off x="6412671" y="2224717"/>
              <a:ext cx="5164182" cy="151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2160"/>
              <a:r>
                <a:rPr lang="ru-RU" sz="1275" dirty="0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2. АККРЕДИТОВАННЫЙ ДИПЛОМ УНИВЕРСИТЕТА АРИЗОНЫ с акцентом </a:t>
              </a:r>
              <a:r>
                <a:rPr lang="ru-RU" sz="1275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на </a:t>
              </a:r>
              <a:r>
                <a:rPr lang="ru-RU" sz="1275" smtClean="0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инженерные, агротехнические направления</a:t>
              </a:r>
              <a:r>
                <a:rPr lang="en-US" sz="1275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 / ACCREDITED DIPLOMA </a:t>
              </a:r>
              <a:r>
                <a:rPr lang="en-US" sz="1275" smtClean="0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of </a:t>
              </a:r>
              <a:r>
                <a:rPr lang="en-US" sz="1275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THE UNIVERSITY OF ARIZONA with a focus on engineering, agrotechnical areas</a:t>
              </a:r>
              <a:endParaRPr lang="ru-RU" sz="1275" dirty="0">
                <a:solidFill>
                  <a:schemeClr val="tx2">
                    <a:lumMod val="50000"/>
                  </a:schemeClr>
                </a:solidFill>
                <a:latin typeface="Oswald Regular" panose="02000503000000000000" pitchFamily="2" charset="-52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B623FC-ADFF-4650-87E1-349940947760}"/>
                </a:ext>
              </a:extLst>
            </p:cNvPr>
            <p:cNvSpPr txBox="1"/>
            <p:nvPr/>
          </p:nvSpPr>
          <p:spPr>
            <a:xfrm>
              <a:off x="6361518" y="4980998"/>
              <a:ext cx="5164182" cy="9632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2160"/>
              <a:r>
                <a:rPr lang="en-US" sz="1275" dirty="0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4</a:t>
              </a:r>
              <a:r>
                <a:rPr lang="ru-RU" sz="1275" dirty="0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. ОБУЧЕНИЕ ПРЕПОДАВАТЕЛЕЙ </a:t>
              </a:r>
              <a:r>
                <a:rPr lang="ru-RU" sz="1275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И </a:t>
              </a:r>
              <a:r>
                <a:rPr lang="ru-RU" sz="1275" smtClean="0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РАБОТНИКОВ </a:t>
              </a:r>
              <a:r>
                <a:rPr lang="ru-RU" sz="1275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мировым </a:t>
              </a:r>
              <a:r>
                <a:rPr lang="ru-RU" sz="1275" smtClean="0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практикам</a:t>
              </a:r>
              <a:r>
                <a:rPr lang="en-US" sz="1275" smtClean="0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 / STAFF TRAINING based on the best international practice</a:t>
              </a:r>
              <a:endParaRPr lang="ru-RU" sz="1275" dirty="0">
                <a:solidFill>
                  <a:schemeClr val="tx2">
                    <a:lumMod val="50000"/>
                  </a:schemeClr>
                </a:solidFill>
                <a:latin typeface="Oswald Regular" panose="02000503000000000000" pitchFamily="2" charset="-52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64BA23-1FCF-41F8-92A1-404D0F6BB232}"/>
                </a:ext>
              </a:extLst>
            </p:cNvPr>
            <p:cNvSpPr txBox="1"/>
            <p:nvPr/>
          </p:nvSpPr>
          <p:spPr>
            <a:xfrm>
              <a:off x="6383383" y="1174234"/>
              <a:ext cx="5164182" cy="9630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2160"/>
              <a:r>
                <a:rPr lang="ru-RU" sz="1275" dirty="0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1. ОТКРЫТИЕ КАМПУСОВ Университета Аризоны на </a:t>
              </a:r>
              <a:r>
                <a:rPr lang="ru-RU" sz="1275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базе </a:t>
              </a:r>
              <a:r>
                <a:rPr lang="ru-RU" sz="1275" smtClean="0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вуза</a:t>
              </a:r>
              <a:r>
                <a:rPr lang="en-US" sz="1275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 / OPENING THE CAMPUSES of University of Arizona on the basis of the university</a:t>
              </a:r>
              <a:endParaRPr lang="ru-RU" sz="1275" dirty="0">
                <a:solidFill>
                  <a:schemeClr val="tx2">
                    <a:lumMod val="50000"/>
                  </a:schemeClr>
                </a:solidFill>
                <a:latin typeface="Oswald Regular" panose="02000503000000000000" pitchFamily="2" charset="-52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E1BDAC-2315-41A5-B7AA-30001B6E1DED}"/>
                </a:ext>
              </a:extLst>
            </p:cNvPr>
            <p:cNvSpPr txBox="1"/>
            <p:nvPr/>
          </p:nvSpPr>
          <p:spPr>
            <a:xfrm>
              <a:off x="6383383" y="3573988"/>
              <a:ext cx="5164182" cy="151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2160"/>
              <a:r>
                <a:rPr lang="ru-RU" sz="1275" dirty="0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3. ДОСТУП К ОБРАЗОВАТЕЛЬНЫМ РЕСУРСАМ АРИЗОНЫ: онлайн курсы, научные журналы и </a:t>
              </a:r>
              <a:r>
                <a:rPr lang="ru-RU" sz="1275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базы </a:t>
              </a:r>
              <a:r>
                <a:rPr lang="ru-RU" sz="1275" smtClean="0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данных</a:t>
              </a:r>
              <a:r>
                <a:rPr lang="en-US" sz="1275">
                  <a:solidFill>
                    <a:schemeClr val="tx2">
                      <a:lumMod val="50000"/>
                    </a:schemeClr>
                  </a:solidFill>
                  <a:latin typeface="Oswald Regular" panose="02000503000000000000" pitchFamily="2" charset="-52"/>
                </a:rPr>
                <a:t> / ACCESS TO EDUCATIONAL RESOURCES IN ARIZONA: online courses, scientific journals and databases</a:t>
              </a:r>
              <a:endParaRPr lang="ru-RU" sz="1275" dirty="0">
                <a:solidFill>
                  <a:schemeClr val="tx2">
                    <a:lumMod val="50000"/>
                  </a:schemeClr>
                </a:solidFill>
                <a:latin typeface="Oswald Regular" panose="02000503000000000000" pitchFamily="2" charset="-52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7BFDCA7-4843-4C31-987E-74C89B36E557}"/>
              </a:ext>
            </a:extLst>
          </p:cNvPr>
          <p:cNvSpPr txBox="1"/>
          <p:nvPr/>
        </p:nvSpPr>
        <p:spPr>
          <a:xfrm>
            <a:off x="237254" y="937159"/>
            <a:ext cx="4089946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25" smtClean="0">
                <a:solidFill>
                  <a:schemeClr val="tx2">
                    <a:lumMod val="50000"/>
                  </a:schemeClr>
                </a:solidFill>
                <a:latin typeface="Oswald Regular" panose="02000503000000000000" pitchFamily="2" charset="-52"/>
              </a:rPr>
              <a:t>ИНСТИТУЦИОНАЛЬНОЕ РАЗВИТИЕ</a:t>
            </a:r>
            <a:r>
              <a:rPr lang="en-US" sz="1425">
                <a:solidFill>
                  <a:schemeClr val="tx2">
                    <a:lumMod val="50000"/>
                  </a:schemeClr>
                </a:solidFill>
                <a:latin typeface="Oswald Regular" panose="02000503000000000000" pitchFamily="2" charset="-52"/>
              </a:rPr>
              <a:t> / INSTITUTIONAL </a:t>
            </a:r>
            <a:r>
              <a:rPr lang="en-US" sz="1425" smtClean="0">
                <a:solidFill>
                  <a:schemeClr val="tx2">
                    <a:lumMod val="50000"/>
                  </a:schemeClr>
                </a:solidFill>
                <a:latin typeface="Oswald Regular" panose="02000503000000000000" pitchFamily="2" charset="-52"/>
              </a:rPr>
              <a:t>DEVELOPMENT</a:t>
            </a:r>
            <a:r>
              <a:rPr lang="ru-RU" sz="1425" smtClean="0">
                <a:solidFill>
                  <a:schemeClr val="tx2">
                    <a:lumMod val="50000"/>
                  </a:schemeClr>
                </a:solidFill>
                <a:latin typeface="Oswald Regular" panose="02000503000000000000" pitchFamily="2" charset="-52"/>
              </a:rPr>
              <a:t>:</a:t>
            </a:r>
            <a:endParaRPr lang="ru-RU" sz="1425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1167"/>
            <a:ext cx="9144793" cy="8169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4800" y="75340"/>
            <a:ext cx="7724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Компилирование 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мирового </a:t>
            </a: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опыта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/ </a:t>
            </a: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</a:t>
            </a: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orld best practice compiling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5"/>
            <a:ext cx="1706766" cy="5772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l="1173"/>
          <a:stretch/>
        </p:blipFill>
        <p:spPr>
          <a:xfrm>
            <a:off x="4976737" y="822061"/>
            <a:ext cx="3886546" cy="20910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902" y="2972890"/>
            <a:ext cx="3856381" cy="209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8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mabilmazhinova\Desktop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9547" y="0"/>
            <a:ext cx="2044454" cy="1433209"/>
          </a:xfrm>
          <a:prstGeom prst="rect">
            <a:avLst/>
          </a:prstGeom>
          <a:noFill/>
        </p:spPr>
      </p:pic>
      <p:sp>
        <p:nvSpPr>
          <p:cNvPr id="322" name="Google Shape;322;p22"/>
          <p:cNvSpPr/>
          <p:nvPr/>
        </p:nvSpPr>
        <p:spPr>
          <a:xfrm>
            <a:off x="1589317" y="1147949"/>
            <a:ext cx="2560982" cy="2425765"/>
          </a:xfrm>
          <a:prstGeom prst="diamond">
            <a:avLst/>
          </a:prstGeom>
          <a:solidFill>
            <a:srgbClr val="CCECFF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Legislation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" name="Google Shape;323;p22"/>
          <p:cNvSpPr/>
          <p:nvPr/>
        </p:nvSpPr>
        <p:spPr>
          <a:xfrm>
            <a:off x="85705" y="2484758"/>
            <a:ext cx="2405975" cy="2495654"/>
          </a:xfrm>
          <a:prstGeom prst="diamond">
            <a:avLst/>
          </a:prstGeom>
          <a:solidFill>
            <a:srgbClr val="CCECFF"/>
          </a:solidFill>
          <a:ln>
            <a:solidFill>
              <a:srgbClr val="0070C0"/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3393824" y="2539185"/>
            <a:ext cx="2386800" cy="2386800"/>
          </a:xfrm>
          <a:prstGeom prst="diamond">
            <a:avLst/>
          </a:prstGeom>
          <a:solidFill>
            <a:srgbClr val="CCECFF"/>
          </a:solidFill>
          <a:ln>
            <a:solidFill>
              <a:srgbClr val="0070C0"/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" name="Google Shape;322;p22"/>
          <p:cNvSpPr/>
          <p:nvPr/>
        </p:nvSpPr>
        <p:spPr>
          <a:xfrm>
            <a:off x="6608325" y="2360251"/>
            <a:ext cx="2535676" cy="2565734"/>
          </a:xfrm>
          <a:prstGeom prst="diamond">
            <a:avLst/>
          </a:prstGeom>
          <a:solidFill>
            <a:srgbClr val="CCECFF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200" b="1">
                <a:solidFill>
                  <a:srgbClr val="263248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Increasing the level of English proficiency</a:t>
            </a:r>
            <a:endParaRPr lang="ru-RU" sz="1200" b="1" dirty="0">
              <a:solidFill>
                <a:srgbClr val="263248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85705" y="333504"/>
            <a:ext cx="6358295" cy="7662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creating </a:t>
            </a: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academic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5630" y="3169067"/>
            <a:ext cx="20861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Synchronization of academic policies and standards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4794" y="3538399"/>
            <a:ext cx="24330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Personnel potential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22;p22"/>
          <p:cNvSpPr/>
          <p:nvPr/>
        </p:nvSpPr>
        <p:spPr>
          <a:xfrm>
            <a:off x="4978000" y="1174027"/>
            <a:ext cx="2499328" cy="2464117"/>
          </a:xfrm>
          <a:prstGeom prst="diamond">
            <a:avLst/>
          </a:prstGeom>
          <a:solidFill>
            <a:srgbClr val="CCECFF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b="1">
                <a:solidFill>
                  <a:srgbClr val="263248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Research potential</a:t>
            </a:r>
            <a:endParaRPr b="1" dirty="0">
              <a:solidFill>
                <a:srgbClr val="263248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49677" y="1345029"/>
            <a:ext cx="8485762" cy="3180900"/>
          </a:xfrm>
        </p:spPr>
        <p:txBody>
          <a:bodyPr/>
          <a:lstStyle/>
          <a:p>
            <a:pPr marL="7620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76200" indent="0" algn="ctr">
              <a:buNone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6200" indent="0" algn="ctr">
              <a:buNone/>
            </a:pPr>
            <a:r>
              <a:rPr lang="en-US" dirty="0" smtClean="0">
                <a:hlinkClick r:id="rId2"/>
              </a:rPr>
              <a:t>rsapergenova@ku.edu.kz</a:t>
            </a:r>
            <a:r>
              <a:rPr lang="en-US" dirty="0" smtClean="0"/>
              <a:t> </a:t>
            </a:r>
          </a:p>
          <a:p>
            <a:pPr marL="76200" indent="0" algn="ctr">
              <a:buNone/>
            </a:pPr>
            <a:r>
              <a:rPr lang="en-US" dirty="0" smtClean="0">
                <a:hlinkClick r:id="rId3"/>
              </a:rPr>
              <a:t>www.nku.edu.kz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309676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10438</TotalTime>
  <Words>347</Words>
  <Application>Microsoft Office PowerPoint</Application>
  <PresentationFormat>Экран (16:9)</PresentationFormat>
  <Paragraphs>57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Arial</vt:lpstr>
      <vt:lpstr>Arvo</vt:lpstr>
      <vt:lpstr>Calibri</vt:lpstr>
      <vt:lpstr>Calibri Light</vt:lpstr>
      <vt:lpstr>Century Gothic</vt:lpstr>
      <vt:lpstr>Oswald</vt:lpstr>
      <vt:lpstr>Oswald Regular</vt:lpstr>
      <vt:lpstr>Roboto Condensed</vt:lpstr>
      <vt:lpstr>Roboto Condensed Light</vt:lpstr>
      <vt:lpstr>Tahoma</vt:lpstr>
      <vt:lpstr>Times New Roman</vt:lpstr>
      <vt:lpstr>Salerio template</vt:lpstr>
      <vt:lpstr>Метрополия</vt:lpstr>
      <vt:lpstr>Презентация PowerPoint</vt:lpstr>
      <vt:lpstr>Презентация PowerPoint</vt:lpstr>
      <vt:lpstr>Number of IBCs by host country. Source: OBHE</vt:lpstr>
      <vt:lpstr> </vt:lpstr>
      <vt:lpstr>Презентация PowerPoint</vt:lpstr>
      <vt:lpstr>Презентация PowerPoint</vt:lpstr>
      <vt:lpstr>Challenges in creating  international academic programs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МЕРАХ  ПО ЗАЩИТЕ ПРАВ   И ОБЕСПЕЧЕНИЮ  БЕЗОПАСНОСТИ ДЕТЕЙ</dc:title>
  <dc:creator>Жумабеккызы Алтынай</dc:creator>
  <cp:lastModifiedBy>USER</cp:lastModifiedBy>
  <cp:revision>599</cp:revision>
  <cp:lastPrinted>2021-10-06T09:43:46Z</cp:lastPrinted>
  <dcterms:modified xsi:type="dcterms:W3CDTF">2023-08-24T03:12:23Z</dcterms:modified>
</cp:coreProperties>
</file>