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720" r:id="rId3"/>
    <p:sldId id="3717" r:id="rId4"/>
    <p:sldId id="3719" r:id="rId5"/>
    <p:sldId id="3718" r:id="rId6"/>
    <p:sldId id="3721" r:id="rId7"/>
    <p:sldId id="3722" r:id="rId8"/>
    <p:sldId id="258" r:id="rId9"/>
    <p:sldId id="3724" r:id="rId10"/>
    <p:sldId id="424" r:id="rId11"/>
    <p:sldId id="3723" r:id="rId12"/>
    <p:sldId id="3738" r:id="rId13"/>
    <p:sldId id="3726" r:id="rId14"/>
    <p:sldId id="3727" r:id="rId15"/>
    <p:sldId id="3728" r:id="rId16"/>
    <p:sldId id="3729" r:id="rId17"/>
    <p:sldId id="3730" r:id="rId18"/>
    <p:sldId id="3732" r:id="rId19"/>
    <p:sldId id="3735" r:id="rId20"/>
    <p:sldId id="3731" r:id="rId21"/>
    <p:sldId id="3733" r:id="rId22"/>
    <p:sldId id="3734" r:id="rId23"/>
    <p:sldId id="3736" r:id="rId24"/>
  </p:sldIdLst>
  <p:sldSz cx="24387175" cy="13716000"/>
  <p:notesSz cx="6797675" cy="99250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tay Nurmagambetov" initials="AN" lastIdx="1" clrIdx="0">
    <p:extLst>
      <p:ext uri="{19B8F6BF-5375-455C-9EA6-DF929625EA0E}">
        <p15:presenceInfo xmlns:p15="http://schemas.microsoft.com/office/powerpoint/2012/main" userId="47f2fa9033c699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10"/>
  </p:normalViewPr>
  <p:slideViewPr>
    <p:cSldViewPr snapToGrid="0" snapToObjects="1">
      <p:cViewPr varScale="1">
        <p:scale>
          <a:sx n="37" d="100"/>
          <a:sy n="37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D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Лист1!$A$1:$A$7</c:f>
              <c:strCache>
                <c:ptCount val="7"/>
                <c:pt idx="0">
                  <c:v>КНР</c:v>
                </c:pt>
                <c:pt idx="1">
                  <c:v>Вьетнам</c:v>
                </c:pt>
                <c:pt idx="2">
                  <c:v>Республика Корея</c:v>
                </c:pt>
                <c:pt idx="3">
                  <c:v>Индонезия</c:v>
                </c:pt>
                <c:pt idx="4">
                  <c:v>Малайзия</c:v>
                </c:pt>
                <c:pt idx="5">
                  <c:v>Тайланд - </c:v>
                </c:pt>
                <c:pt idx="6">
                  <c:v>Филиппины -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1088466</c:v>
                </c:pt>
                <c:pt idx="1">
                  <c:v>132559</c:v>
                </c:pt>
                <c:pt idx="2">
                  <c:v>100610</c:v>
                </c:pt>
                <c:pt idx="3">
                  <c:v>55961</c:v>
                </c:pt>
                <c:pt idx="4">
                  <c:v>55311</c:v>
                </c:pt>
                <c:pt idx="5">
                  <c:v>32066</c:v>
                </c:pt>
                <c:pt idx="6">
                  <c:v>26162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7-440A-8573-4B593F787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802975"/>
        <c:axId val="1684682575"/>
      </c:barChart>
      <c:catAx>
        <c:axId val="169080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4682575"/>
        <c:crosses val="autoZero"/>
        <c:auto val="1"/>
        <c:lblAlgn val="ctr"/>
        <c:lblOffset val="100"/>
        <c:noMultiLvlLbl val="0"/>
      </c:catAx>
      <c:valAx>
        <c:axId val="16846825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080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0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r>
              <a:rPr lang="kk-KZ" b="1" dirty="0">
                <a:solidFill>
                  <a:srgbClr val="002060"/>
                </a:solidFill>
              </a:rPr>
              <a:t>Источники:</a:t>
            </a:r>
            <a:r>
              <a:rPr lang="kk-KZ" b="1" baseline="0" dirty="0">
                <a:solidFill>
                  <a:srgbClr val="002060"/>
                </a:solidFill>
              </a:rPr>
              <a:t> </a:t>
            </a:r>
            <a:endParaRPr lang="en-US" b="1" baseline="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Opendoors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https://opendoorsdata.org/data/international-students/enrollment-trends/ </a:t>
            </a:r>
            <a:endParaRPr lang="kk-K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Studee</a:t>
            </a:r>
            <a:r>
              <a:rPr lang="kk-K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baseline="0" dirty="0"/>
              <a:t>https://studee.com/guides/10-most-popular-countries-for-international-students/</a:t>
            </a:r>
            <a:endParaRPr lang="kk-KZ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ApplyBoard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baseline="0" dirty="0"/>
              <a:t>https://www.applyboard.com/applyinsights-article/the-impact-of-international-students-on-destination-economies-in-2023#:~:text=But%20this%20student%2Deconomy%20relationship,supported%20more%20than%20335%2C000%20jobs.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baseline="0" dirty="0"/>
              <a:t>Parliament of Australia </a:t>
            </a:r>
            <a:r>
              <a:rPr lang="en-GB" baseline="0" dirty="0"/>
              <a:t>- https://www.aph.gov.au/About_Parliament/Parliamentary_Departments/Parliamentary_Library/pubs/rp/rp2021/Quick_Guides/OverseasStudents</a:t>
            </a:r>
            <a:endParaRPr lang="kk-KZ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baseline="0" dirty="0"/>
              <a:t>CAMPUS FRANCE</a:t>
            </a:r>
            <a:r>
              <a:rPr lang="kk-KZ" b="1" baseline="0" dirty="0"/>
              <a:t> </a:t>
            </a:r>
            <a:r>
              <a:rPr lang="kk-KZ" baseline="0" dirty="0"/>
              <a:t>- </a:t>
            </a:r>
            <a:r>
              <a:rPr lang="en-GB" baseline="0" dirty="0"/>
              <a:t>https://www.campusfrance.org/en/international-students-contribute-up-to-5-billion-euros-to-the-french-economy</a:t>
            </a:r>
            <a:endParaRPr lang="kk-KZ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k-KZ" b="1" baseline="0" dirty="0"/>
              <a:t>Издание Курсив</a:t>
            </a:r>
            <a:r>
              <a:rPr lang="kk-KZ" baseline="0" dirty="0"/>
              <a:t> - </a:t>
            </a:r>
            <a:r>
              <a:rPr lang="en-GB" baseline="0" dirty="0"/>
              <a:t>https://kz.kursiv.media/2020-09-04/kazakhstanskie-studenty-ezhegodno-prinosyat-ekonomike-rossii-300-mln/</a:t>
            </a:r>
            <a:endParaRPr lang="kk-KZ" baseline="0" dirty="0"/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International Journal of Evaluation and Research in Education (IJERE)</a:t>
            </a:r>
            <a:r>
              <a:rPr lang="kk-KZ" dirty="0"/>
              <a:t> - </a:t>
            </a:r>
            <a:r>
              <a:rPr lang="en-GB" baseline="0" dirty="0"/>
              <a:t>file:///C:/Users/user%20pc/Downloads/23594-52160-1-PB%20(3).pdf</a:t>
            </a:r>
            <a:r>
              <a:rPr lang="kk-KZ" baseline="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International Journal of Business and Social Science </a:t>
            </a:r>
            <a:r>
              <a:rPr lang="kk-KZ" dirty="0"/>
              <a:t>-</a:t>
            </a:r>
            <a:r>
              <a:rPr lang="kk-KZ" baseline="0" dirty="0"/>
              <a:t> </a:t>
            </a:r>
            <a:r>
              <a:rPr lang="en-GB" baseline="0" dirty="0"/>
              <a:t>https://ijbssnet.com/journals/Vol_10_No_2_February_2019/6.pdf</a:t>
            </a:r>
            <a:endParaRPr lang="kk-KZ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Pie news: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and business analysis for Professionals in International Education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https://thepienews.com/news/sepie-moroccan-students-online/</a:t>
            </a:r>
            <a:endParaRPr lang="kk-K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k-KZ" baseline="0" dirty="0"/>
          </a:p>
          <a:p>
            <a:endParaRPr lang="kk-KZ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4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3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24" tIns="20062" rIns="40124" bIns="200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24" tIns="20062" rIns="40124" bIns="2006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4A2FAB-1AAC-4D40-8AE2-32650162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8BE2-4D5E-4716-BC6C-52881A681C1F}" type="datetimeFigureOut">
              <a:rPr lang="x-none" smtClean="0"/>
              <a:t>23.08.2023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449BD1-CF46-439F-9ED1-0E902238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94A9B1-AAAD-4F75-89DE-5F8A83F1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C067-D86E-4C96-A6FF-D47D001653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00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63" Type="http://schemas.openxmlformats.org/officeDocument/2006/relationships/image" Target="../media/image71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159" Type="http://schemas.openxmlformats.org/officeDocument/2006/relationships/image" Target="../media/image167.png"/><Relationship Id="rId170" Type="http://schemas.openxmlformats.org/officeDocument/2006/relationships/image" Target="../media/image178.png"/><Relationship Id="rId191" Type="http://schemas.openxmlformats.org/officeDocument/2006/relationships/image" Target="../media/image199.png"/><Relationship Id="rId205" Type="http://schemas.openxmlformats.org/officeDocument/2006/relationships/image" Target="../media/image213.png"/><Relationship Id="rId226" Type="http://schemas.openxmlformats.org/officeDocument/2006/relationships/image" Target="../media/image234.png"/><Relationship Id="rId247" Type="http://schemas.openxmlformats.org/officeDocument/2006/relationships/image" Target="../media/image255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53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149" Type="http://schemas.openxmlformats.org/officeDocument/2006/relationships/image" Target="../media/image157.png"/><Relationship Id="rId5" Type="http://schemas.openxmlformats.org/officeDocument/2006/relationships/image" Target="../media/image13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181" Type="http://schemas.openxmlformats.org/officeDocument/2006/relationships/image" Target="../media/image189.png"/><Relationship Id="rId216" Type="http://schemas.openxmlformats.org/officeDocument/2006/relationships/image" Target="../media/image224.png"/><Relationship Id="rId237" Type="http://schemas.openxmlformats.org/officeDocument/2006/relationships/image" Target="../media/image245.png"/><Relationship Id="rId258" Type="http://schemas.openxmlformats.org/officeDocument/2006/relationships/image" Target="../media/image266.png"/><Relationship Id="rId22" Type="http://schemas.openxmlformats.org/officeDocument/2006/relationships/image" Target="../media/image30.png"/><Relationship Id="rId43" Type="http://schemas.openxmlformats.org/officeDocument/2006/relationships/image" Target="../media/image51.png"/><Relationship Id="rId64" Type="http://schemas.openxmlformats.org/officeDocument/2006/relationships/image" Target="../media/image72.png"/><Relationship Id="rId118" Type="http://schemas.openxmlformats.org/officeDocument/2006/relationships/image" Target="../media/image126.png"/><Relationship Id="rId139" Type="http://schemas.openxmlformats.org/officeDocument/2006/relationships/image" Target="../media/image147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71" Type="http://schemas.openxmlformats.org/officeDocument/2006/relationships/image" Target="../media/image179.png"/><Relationship Id="rId192" Type="http://schemas.openxmlformats.org/officeDocument/2006/relationships/image" Target="../media/image200.png"/><Relationship Id="rId206" Type="http://schemas.openxmlformats.org/officeDocument/2006/relationships/image" Target="../media/image214.png"/><Relationship Id="rId227" Type="http://schemas.openxmlformats.org/officeDocument/2006/relationships/image" Target="../media/image235.png"/><Relationship Id="rId248" Type="http://schemas.openxmlformats.org/officeDocument/2006/relationships/image" Target="../media/image256.png"/><Relationship Id="rId12" Type="http://schemas.openxmlformats.org/officeDocument/2006/relationships/image" Target="../media/image20.png"/><Relationship Id="rId33" Type="http://schemas.openxmlformats.org/officeDocument/2006/relationships/image" Target="../media/image41.png"/><Relationship Id="rId108" Type="http://schemas.openxmlformats.org/officeDocument/2006/relationships/image" Target="../media/image116.png"/><Relationship Id="rId129" Type="http://schemas.openxmlformats.org/officeDocument/2006/relationships/image" Target="../media/image137.png"/><Relationship Id="rId54" Type="http://schemas.openxmlformats.org/officeDocument/2006/relationships/image" Target="../media/image62.png"/><Relationship Id="rId75" Type="http://schemas.openxmlformats.org/officeDocument/2006/relationships/image" Target="../media/image83.png"/><Relationship Id="rId96" Type="http://schemas.openxmlformats.org/officeDocument/2006/relationships/image" Target="../media/image104.png"/><Relationship Id="rId140" Type="http://schemas.openxmlformats.org/officeDocument/2006/relationships/image" Target="../media/image148.png"/><Relationship Id="rId161" Type="http://schemas.openxmlformats.org/officeDocument/2006/relationships/image" Target="../media/image169.png"/><Relationship Id="rId182" Type="http://schemas.openxmlformats.org/officeDocument/2006/relationships/image" Target="../media/image190.png"/><Relationship Id="rId217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212" Type="http://schemas.openxmlformats.org/officeDocument/2006/relationships/image" Target="../media/image220.png"/><Relationship Id="rId233" Type="http://schemas.openxmlformats.org/officeDocument/2006/relationships/image" Target="../media/image241.png"/><Relationship Id="rId238" Type="http://schemas.openxmlformats.org/officeDocument/2006/relationships/image" Target="../media/image246.png"/><Relationship Id="rId254" Type="http://schemas.openxmlformats.org/officeDocument/2006/relationships/image" Target="../media/image262.png"/><Relationship Id="rId259" Type="http://schemas.openxmlformats.org/officeDocument/2006/relationships/image" Target="../media/image267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119" Type="http://schemas.openxmlformats.org/officeDocument/2006/relationships/image" Target="../media/image127.png"/><Relationship Id="rId44" Type="http://schemas.openxmlformats.org/officeDocument/2006/relationships/image" Target="../media/image52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130" Type="http://schemas.openxmlformats.org/officeDocument/2006/relationships/image" Target="../media/image138.png"/><Relationship Id="rId135" Type="http://schemas.openxmlformats.org/officeDocument/2006/relationships/image" Target="../media/image143.png"/><Relationship Id="rId151" Type="http://schemas.openxmlformats.org/officeDocument/2006/relationships/image" Target="../media/image159.png"/><Relationship Id="rId156" Type="http://schemas.openxmlformats.org/officeDocument/2006/relationships/image" Target="../media/image164.png"/><Relationship Id="rId177" Type="http://schemas.openxmlformats.org/officeDocument/2006/relationships/image" Target="../media/image185.png"/><Relationship Id="rId198" Type="http://schemas.openxmlformats.org/officeDocument/2006/relationships/image" Target="../media/image206.png"/><Relationship Id="rId172" Type="http://schemas.openxmlformats.org/officeDocument/2006/relationships/image" Target="../media/image180.png"/><Relationship Id="rId193" Type="http://schemas.openxmlformats.org/officeDocument/2006/relationships/image" Target="../media/image201.png"/><Relationship Id="rId202" Type="http://schemas.openxmlformats.org/officeDocument/2006/relationships/image" Target="../media/image210.png"/><Relationship Id="rId207" Type="http://schemas.openxmlformats.org/officeDocument/2006/relationships/image" Target="../media/image215.png"/><Relationship Id="rId223" Type="http://schemas.openxmlformats.org/officeDocument/2006/relationships/image" Target="../media/image231.png"/><Relationship Id="rId228" Type="http://schemas.openxmlformats.org/officeDocument/2006/relationships/image" Target="../media/image236.png"/><Relationship Id="rId244" Type="http://schemas.openxmlformats.org/officeDocument/2006/relationships/image" Target="../media/image252.png"/><Relationship Id="rId249" Type="http://schemas.openxmlformats.org/officeDocument/2006/relationships/image" Target="../media/image25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109" Type="http://schemas.openxmlformats.org/officeDocument/2006/relationships/image" Target="../media/image117.png"/><Relationship Id="rId260" Type="http://schemas.openxmlformats.org/officeDocument/2006/relationships/image" Target="../media/image268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125" Type="http://schemas.openxmlformats.org/officeDocument/2006/relationships/image" Target="../media/image133.png"/><Relationship Id="rId141" Type="http://schemas.openxmlformats.org/officeDocument/2006/relationships/image" Target="../media/image149.png"/><Relationship Id="rId146" Type="http://schemas.openxmlformats.org/officeDocument/2006/relationships/image" Target="../media/image154.png"/><Relationship Id="rId167" Type="http://schemas.openxmlformats.org/officeDocument/2006/relationships/image" Target="../media/image175.png"/><Relationship Id="rId188" Type="http://schemas.openxmlformats.org/officeDocument/2006/relationships/image" Target="../media/image196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162" Type="http://schemas.openxmlformats.org/officeDocument/2006/relationships/image" Target="../media/image170.png"/><Relationship Id="rId183" Type="http://schemas.openxmlformats.org/officeDocument/2006/relationships/image" Target="../media/image191.png"/><Relationship Id="rId213" Type="http://schemas.openxmlformats.org/officeDocument/2006/relationships/image" Target="../media/image221.png"/><Relationship Id="rId218" Type="http://schemas.openxmlformats.org/officeDocument/2006/relationships/image" Target="../media/image226.png"/><Relationship Id="rId234" Type="http://schemas.openxmlformats.org/officeDocument/2006/relationships/image" Target="../media/image242.png"/><Relationship Id="rId239" Type="http://schemas.openxmlformats.org/officeDocument/2006/relationships/image" Target="../media/image247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37.png"/><Relationship Id="rId250" Type="http://schemas.openxmlformats.org/officeDocument/2006/relationships/image" Target="../media/image258.png"/><Relationship Id="rId255" Type="http://schemas.openxmlformats.org/officeDocument/2006/relationships/image" Target="../media/image263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115" Type="http://schemas.openxmlformats.org/officeDocument/2006/relationships/image" Target="../media/image123.png"/><Relationship Id="rId131" Type="http://schemas.openxmlformats.org/officeDocument/2006/relationships/image" Target="../media/image139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52" Type="http://schemas.openxmlformats.org/officeDocument/2006/relationships/image" Target="../media/image160.png"/><Relationship Id="rId173" Type="http://schemas.openxmlformats.org/officeDocument/2006/relationships/image" Target="../media/image181.png"/><Relationship Id="rId194" Type="http://schemas.openxmlformats.org/officeDocument/2006/relationships/image" Target="../media/image202.png"/><Relationship Id="rId199" Type="http://schemas.openxmlformats.org/officeDocument/2006/relationships/image" Target="../media/image207.png"/><Relationship Id="rId203" Type="http://schemas.openxmlformats.org/officeDocument/2006/relationships/image" Target="../media/image211.png"/><Relationship Id="rId208" Type="http://schemas.openxmlformats.org/officeDocument/2006/relationships/image" Target="../media/image216.png"/><Relationship Id="rId229" Type="http://schemas.openxmlformats.org/officeDocument/2006/relationships/image" Target="../media/image237.png"/><Relationship Id="rId19" Type="http://schemas.openxmlformats.org/officeDocument/2006/relationships/image" Target="../media/image27.png"/><Relationship Id="rId224" Type="http://schemas.openxmlformats.org/officeDocument/2006/relationships/image" Target="../media/image232.png"/><Relationship Id="rId240" Type="http://schemas.openxmlformats.org/officeDocument/2006/relationships/image" Target="../media/image248.png"/><Relationship Id="rId245" Type="http://schemas.openxmlformats.org/officeDocument/2006/relationships/image" Target="../media/image253.png"/><Relationship Id="rId261" Type="http://schemas.openxmlformats.org/officeDocument/2006/relationships/image" Target="../media/image269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42" Type="http://schemas.openxmlformats.org/officeDocument/2006/relationships/image" Target="../media/image150.png"/><Relationship Id="rId163" Type="http://schemas.openxmlformats.org/officeDocument/2006/relationships/image" Target="../media/image171.png"/><Relationship Id="rId184" Type="http://schemas.openxmlformats.org/officeDocument/2006/relationships/image" Target="../media/image192.png"/><Relationship Id="rId189" Type="http://schemas.openxmlformats.org/officeDocument/2006/relationships/image" Target="../media/image197.png"/><Relationship Id="rId219" Type="http://schemas.openxmlformats.org/officeDocument/2006/relationships/image" Target="../media/image227.png"/><Relationship Id="rId3" Type="http://schemas.openxmlformats.org/officeDocument/2006/relationships/image" Target="../media/image11.png"/><Relationship Id="rId214" Type="http://schemas.openxmlformats.org/officeDocument/2006/relationships/image" Target="../media/image222.png"/><Relationship Id="rId230" Type="http://schemas.openxmlformats.org/officeDocument/2006/relationships/image" Target="../media/image238.png"/><Relationship Id="rId235" Type="http://schemas.openxmlformats.org/officeDocument/2006/relationships/image" Target="../media/image243.png"/><Relationship Id="rId251" Type="http://schemas.openxmlformats.org/officeDocument/2006/relationships/image" Target="../media/image259.png"/><Relationship Id="rId256" Type="http://schemas.openxmlformats.org/officeDocument/2006/relationships/image" Target="../media/image264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32" Type="http://schemas.openxmlformats.org/officeDocument/2006/relationships/image" Target="../media/image140.png"/><Relationship Id="rId153" Type="http://schemas.openxmlformats.org/officeDocument/2006/relationships/image" Target="../media/image161.png"/><Relationship Id="rId174" Type="http://schemas.openxmlformats.org/officeDocument/2006/relationships/image" Target="../media/image182.png"/><Relationship Id="rId179" Type="http://schemas.openxmlformats.org/officeDocument/2006/relationships/image" Target="../media/image187.png"/><Relationship Id="rId195" Type="http://schemas.openxmlformats.org/officeDocument/2006/relationships/image" Target="../media/image203.png"/><Relationship Id="rId209" Type="http://schemas.openxmlformats.org/officeDocument/2006/relationships/image" Target="../media/image217.png"/><Relationship Id="rId190" Type="http://schemas.openxmlformats.org/officeDocument/2006/relationships/image" Target="../media/image198.png"/><Relationship Id="rId204" Type="http://schemas.openxmlformats.org/officeDocument/2006/relationships/image" Target="../media/image212.png"/><Relationship Id="rId220" Type="http://schemas.openxmlformats.org/officeDocument/2006/relationships/image" Target="../media/image228.png"/><Relationship Id="rId225" Type="http://schemas.openxmlformats.org/officeDocument/2006/relationships/image" Target="../media/image233.png"/><Relationship Id="rId241" Type="http://schemas.openxmlformats.org/officeDocument/2006/relationships/image" Target="../media/image249.png"/><Relationship Id="rId246" Type="http://schemas.openxmlformats.org/officeDocument/2006/relationships/image" Target="../media/image254.pn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png"/><Relationship Id="rId143" Type="http://schemas.openxmlformats.org/officeDocument/2006/relationships/image" Target="../media/image151.png"/><Relationship Id="rId148" Type="http://schemas.openxmlformats.org/officeDocument/2006/relationships/image" Target="../media/image156.png"/><Relationship Id="rId164" Type="http://schemas.openxmlformats.org/officeDocument/2006/relationships/image" Target="../media/image172.png"/><Relationship Id="rId169" Type="http://schemas.openxmlformats.org/officeDocument/2006/relationships/image" Target="../media/image177.png"/><Relationship Id="rId185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80" Type="http://schemas.openxmlformats.org/officeDocument/2006/relationships/image" Target="../media/image188.png"/><Relationship Id="rId210" Type="http://schemas.openxmlformats.org/officeDocument/2006/relationships/image" Target="../media/image218.png"/><Relationship Id="rId215" Type="http://schemas.openxmlformats.org/officeDocument/2006/relationships/image" Target="../media/image223.png"/><Relationship Id="rId236" Type="http://schemas.openxmlformats.org/officeDocument/2006/relationships/image" Target="../media/image244.png"/><Relationship Id="rId257" Type="http://schemas.openxmlformats.org/officeDocument/2006/relationships/image" Target="../media/image265.png"/><Relationship Id="rId26" Type="http://schemas.openxmlformats.org/officeDocument/2006/relationships/image" Target="../media/image34.png"/><Relationship Id="rId231" Type="http://schemas.openxmlformats.org/officeDocument/2006/relationships/image" Target="../media/image239.png"/><Relationship Id="rId252" Type="http://schemas.openxmlformats.org/officeDocument/2006/relationships/image" Target="../media/image260.png"/><Relationship Id="rId47" Type="http://schemas.openxmlformats.org/officeDocument/2006/relationships/image" Target="../media/image55.png"/><Relationship Id="rId68" Type="http://schemas.openxmlformats.org/officeDocument/2006/relationships/image" Target="../media/image76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33" Type="http://schemas.openxmlformats.org/officeDocument/2006/relationships/image" Target="../media/image141.png"/><Relationship Id="rId154" Type="http://schemas.openxmlformats.org/officeDocument/2006/relationships/image" Target="../media/image162.png"/><Relationship Id="rId175" Type="http://schemas.openxmlformats.org/officeDocument/2006/relationships/image" Target="../media/image183.png"/><Relationship Id="rId196" Type="http://schemas.openxmlformats.org/officeDocument/2006/relationships/image" Target="../media/image204.png"/><Relationship Id="rId200" Type="http://schemas.openxmlformats.org/officeDocument/2006/relationships/image" Target="../media/image208.png"/><Relationship Id="rId16" Type="http://schemas.openxmlformats.org/officeDocument/2006/relationships/image" Target="../media/image24.png"/><Relationship Id="rId221" Type="http://schemas.openxmlformats.org/officeDocument/2006/relationships/image" Target="../media/image229.png"/><Relationship Id="rId242" Type="http://schemas.openxmlformats.org/officeDocument/2006/relationships/image" Target="../media/image250.png"/><Relationship Id="rId37" Type="http://schemas.openxmlformats.org/officeDocument/2006/relationships/image" Target="../media/image45.png"/><Relationship Id="rId58" Type="http://schemas.openxmlformats.org/officeDocument/2006/relationships/image" Target="../media/image66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png"/><Relationship Id="rId144" Type="http://schemas.openxmlformats.org/officeDocument/2006/relationships/image" Target="../media/image152.png"/><Relationship Id="rId90" Type="http://schemas.openxmlformats.org/officeDocument/2006/relationships/image" Target="../media/image98.png"/><Relationship Id="rId165" Type="http://schemas.openxmlformats.org/officeDocument/2006/relationships/image" Target="../media/image173.png"/><Relationship Id="rId186" Type="http://schemas.openxmlformats.org/officeDocument/2006/relationships/image" Target="../media/image194.png"/><Relationship Id="rId211" Type="http://schemas.openxmlformats.org/officeDocument/2006/relationships/image" Target="../media/image219.png"/><Relationship Id="rId232" Type="http://schemas.openxmlformats.org/officeDocument/2006/relationships/image" Target="../media/image240.png"/><Relationship Id="rId253" Type="http://schemas.openxmlformats.org/officeDocument/2006/relationships/image" Target="../media/image261.png"/><Relationship Id="rId27" Type="http://schemas.openxmlformats.org/officeDocument/2006/relationships/image" Target="../media/image35.png"/><Relationship Id="rId48" Type="http://schemas.openxmlformats.org/officeDocument/2006/relationships/image" Target="../media/image56.png"/><Relationship Id="rId69" Type="http://schemas.openxmlformats.org/officeDocument/2006/relationships/image" Target="../media/image77.png"/><Relationship Id="rId113" Type="http://schemas.openxmlformats.org/officeDocument/2006/relationships/image" Target="../media/image121.png"/><Relationship Id="rId134" Type="http://schemas.openxmlformats.org/officeDocument/2006/relationships/image" Target="../media/image142.png"/><Relationship Id="rId80" Type="http://schemas.openxmlformats.org/officeDocument/2006/relationships/image" Target="../media/image88.png"/><Relationship Id="rId155" Type="http://schemas.openxmlformats.org/officeDocument/2006/relationships/image" Target="../media/image163.png"/><Relationship Id="rId176" Type="http://schemas.openxmlformats.org/officeDocument/2006/relationships/image" Target="../media/image184.png"/><Relationship Id="rId197" Type="http://schemas.openxmlformats.org/officeDocument/2006/relationships/image" Target="../media/image205.png"/><Relationship Id="rId201" Type="http://schemas.openxmlformats.org/officeDocument/2006/relationships/image" Target="../media/image209.png"/><Relationship Id="rId222" Type="http://schemas.openxmlformats.org/officeDocument/2006/relationships/image" Target="../media/image230.png"/><Relationship Id="rId243" Type="http://schemas.openxmlformats.org/officeDocument/2006/relationships/image" Target="../media/image251.png"/><Relationship Id="rId17" Type="http://schemas.openxmlformats.org/officeDocument/2006/relationships/image" Target="../media/image25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124" Type="http://schemas.openxmlformats.org/officeDocument/2006/relationships/image" Target="../media/image132.png"/><Relationship Id="rId70" Type="http://schemas.openxmlformats.org/officeDocument/2006/relationships/image" Target="../media/image78.png"/><Relationship Id="rId91" Type="http://schemas.openxmlformats.org/officeDocument/2006/relationships/image" Target="../media/image99.png"/><Relationship Id="rId145" Type="http://schemas.openxmlformats.org/officeDocument/2006/relationships/image" Target="../media/image153.png"/><Relationship Id="rId166" Type="http://schemas.openxmlformats.org/officeDocument/2006/relationships/image" Target="../media/image174.png"/><Relationship Id="rId187" Type="http://schemas.openxmlformats.org/officeDocument/2006/relationships/image" Target="../media/image1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7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1813" y="5448300"/>
            <a:ext cx="19797541" cy="3475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400" b="1" dirty="0">
                <a:solidFill>
                  <a:srgbClr val="FFEA9E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ПРИЗНАНИЕ КВАЛИФИКАЦИЙ В ОБЛАСТИ ВЫСШЕГО ОБРАЗОВАНИЯ</a:t>
            </a:r>
            <a:endParaRPr lang="en-US" sz="6400" b="1" dirty="0"/>
          </a:p>
          <a:p>
            <a:pPr marL="0" indent="0" algn="l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КЛЮЧЕВОЙ ФАКТОР РАЗВИТИЯ МЕЖДУНАРОДНОГО ОБРАЗОВАТЕЛЬНОГО СОТРУДНИЧЕСТВА</a:t>
            </a:r>
            <a:endParaRPr lang="en-US" sz="6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3" y="292100"/>
            <a:ext cx="3962895" cy="1790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719140" y="838200"/>
            <a:ext cx="2379431" cy="753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98" y="711200"/>
            <a:ext cx="914514" cy="9525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580301" y="12806065"/>
            <a:ext cx="273084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г. Астана, 2023 год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746" y="0"/>
            <a:ext cx="1956108" cy="1371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C368E-D22D-42FF-BD25-E15280748071}"/>
              </a:ext>
            </a:extLst>
          </p:cNvPr>
          <p:cNvSpPr txBox="1"/>
          <p:nvPr/>
        </p:nvSpPr>
        <p:spPr>
          <a:xfrm>
            <a:off x="14115011" y="10806545"/>
            <a:ext cx="65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А.А.Нурмагамбетов</a:t>
            </a:r>
            <a:endParaRPr lang="ru-KZ" sz="36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Unlabelled image">
            <a:extLst>
              <a:ext uri="{FF2B5EF4-FFF2-40B4-BE49-F238E27FC236}">
                <a16:creationId xmlns:a16="http://schemas.microsoft.com/office/drawing/2014/main" id="{F3FA30E0-D852-4CCF-88CE-DF3D4F426D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549" y="372881"/>
            <a:ext cx="21464077" cy="12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69614"/>
            <a:ext cx="15376622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Студенты стран АТР, обучающиеся за рубежом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BBB06F5-8E7C-44EF-B4AF-C85F984EA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081171"/>
              </p:ext>
            </p:extLst>
          </p:nvPr>
        </p:nvGraphicFramePr>
        <p:xfrm>
          <a:off x="890954" y="2086709"/>
          <a:ext cx="22945692" cy="1095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082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483" y="165048"/>
            <a:ext cx="15374620" cy="821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10 самых привлекательных стран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для иностранных студентов 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495" y="0"/>
            <a:ext cx="2857484" cy="1295232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3871" y="256052"/>
            <a:ext cx="2091256" cy="668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879" y="226423"/>
            <a:ext cx="673096" cy="69841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DBD63B4-DD1A-4D53-9188-1C2AA3E56C87}"/>
              </a:ext>
            </a:extLst>
          </p:cNvPr>
          <p:cNvGraphicFramePr>
            <a:graphicFrameLocks noGrp="1"/>
          </p:cNvGraphicFramePr>
          <p:nvPr/>
        </p:nvGraphicFramePr>
        <p:xfrm>
          <a:off x="725483" y="1618749"/>
          <a:ext cx="23109644" cy="950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0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6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6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2972">
                <a:tc>
                  <a:txBody>
                    <a:bodyPr/>
                    <a:lstStyle/>
                    <a:p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kk-KZ" sz="2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иностранных студентов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(2020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иност</a:t>
                      </a:r>
                      <a:r>
                        <a:rPr lang="kk-KZ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Студентов</a:t>
                      </a:r>
                    </a:p>
                    <a:p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</a:t>
                      </a:r>
                      <a:r>
                        <a:rPr lang="kk-KZ" sz="2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экономику</a:t>
                      </a:r>
                    </a:p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</a:t>
                      </a:r>
                      <a:r>
                        <a:rPr lang="kk-KZ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долл. </a:t>
                      </a:r>
                      <a:r>
                        <a:rPr lang="kk-KZ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r>
                        <a:rPr lang="ru-RU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Наиболее </a:t>
                      </a:r>
                      <a:r>
                        <a:rPr lang="ru-RU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представленные страны</a:t>
                      </a:r>
                    </a:p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</a:t>
                      </a:r>
                      <a:r>
                        <a:rPr lang="kk-KZ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9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1,075,496	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млрд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Китай, Индия и Южная Корея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551,495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22.3%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 млрд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k-KZ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Китай, США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Индия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9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503,270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23,7% 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Индия, Китай и Франция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492,185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Корея, Таиланд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Пакистан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09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</a:t>
                      </a:r>
                      <a:endParaRPr lang="ru-RU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463,643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31,3%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r>
                        <a:rPr lang="ru-RU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млрд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Китай, Индия и Непал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5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358,000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Марокко, Алжир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Китай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08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353,331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8,5%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 </a:t>
                      </a: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Казахстан, Туркменистан и Узбекистан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342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302,157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11,7%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  <a:endParaRPr lang="en-US" sz="2400" b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Китай, Индия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Сирия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Испания</a:t>
                      </a:r>
                      <a:endParaRPr lang="ru-RU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125,675</a:t>
                      </a:r>
                    </a:p>
                    <a:p>
                      <a:pPr algn="ctr"/>
                      <a:endParaRPr lang="ru-RU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Италия, Франция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США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63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Малайзия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95,955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</a:t>
                      </a: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Китай,</a:t>
                      </a:r>
                      <a:r>
                        <a:rPr lang="kk-K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Индонезия и Бангладеш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14" marR="182814" marT="91406" marB="91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DC350B-3120-4DFA-9FFD-BFEDF934DD29}"/>
              </a:ext>
            </a:extLst>
          </p:cNvPr>
          <p:cNvSpPr txBox="1"/>
          <p:nvPr/>
        </p:nvSpPr>
        <p:spPr>
          <a:xfrm>
            <a:off x="2322757" y="11816862"/>
            <a:ext cx="2060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Источники: </a:t>
            </a:r>
            <a:r>
              <a:rPr lang="en-US" sz="2800" i="1" dirty="0" err="1"/>
              <a:t>Opendoors</a:t>
            </a:r>
            <a:r>
              <a:rPr lang="en-US" sz="2800" i="1" dirty="0"/>
              <a:t>, </a:t>
            </a:r>
            <a:r>
              <a:rPr lang="en-US" sz="2800" i="1" dirty="0" err="1"/>
              <a:t>Studee</a:t>
            </a:r>
            <a:r>
              <a:rPr lang="en-US" sz="2800" i="1" dirty="0"/>
              <a:t>, </a:t>
            </a:r>
            <a:r>
              <a:rPr lang="en-US" sz="2800" i="1" dirty="0" err="1"/>
              <a:t>ApplyBoard</a:t>
            </a:r>
            <a:r>
              <a:rPr lang="en-US" sz="2800" i="1" dirty="0"/>
              <a:t> Inc</a:t>
            </a:r>
            <a:r>
              <a:rPr lang="en-US" sz="2800" i="1"/>
              <a:t>, IJERE </a:t>
            </a:r>
            <a:endParaRPr lang="ru-KZ" sz="2800" i="1" dirty="0"/>
          </a:p>
        </p:txBody>
      </p:sp>
    </p:spTree>
    <p:extLst>
      <p:ext uri="{BB962C8B-B14F-4D97-AF65-F5344CB8AC3E}">
        <p14:creationId xmlns:p14="http://schemas.microsoft.com/office/powerpoint/2010/main" val="45943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892677"/>
            <a:ext cx="13367148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ВОЗМОЖНЫЕ РЫНКИ ДЛЯ РЕКРУТИНГА</a:t>
            </a:r>
            <a:r>
              <a:rPr lang="en-US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ИНОСТРАННЫХ СТУДЕНТОВ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8D4EC-772B-4D80-8BBA-19D782FE9D40}"/>
              </a:ext>
            </a:extLst>
          </p:cNvPr>
          <p:cNvSpPr txBox="1"/>
          <p:nvPr/>
        </p:nvSpPr>
        <p:spPr>
          <a:xfrm>
            <a:off x="723990" y="5040520"/>
            <a:ext cx="121920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Вьетнам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Вьетнамские семьи готовы платить высокую плату за образование.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тратят почти половину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(47%)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дохода только на обучение.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совокупности это составляет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миллиарда долларов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США, которые ежегодно тратятся на обучение за границей.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3C67DE-F98E-449F-8671-783A2ABF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98075" y="804955"/>
            <a:ext cx="5783401" cy="121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892677"/>
            <a:ext cx="13367148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ВОЗМОЖНЫЕ РЫНКИ ДЛЯ РЕКРУТИНГА</a:t>
            </a:r>
            <a:r>
              <a:rPr lang="en-US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ИНОСТРАННЫХ СТУДЕНТОВ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8D4EC-772B-4D80-8BBA-19D782FE9D40}"/>
              </a:ext>
            </a:extLst>
          </p:cNvPr>
          <p:cNvSpPr txBox="1"/>
          <p:nvPr/>
        </p:nvSpPr>
        <p:spPr>
          <a:xfrm>
            <a:off x="723990" y="3868212"/>
            <a:ext cx="121920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Шри-Ланка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Шри-Ланке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40%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находится в школьном возрасте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24 лет).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220 000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студентов, ежегодно сдающих университетские экзамены, мест внутри страны хватает только на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23 000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 между спросом и предложением подпитывает постоянно растущий спрос на обучение за границей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C8BE6-B234-42D9-BC29-457B697D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43469" y="691661"/>
            <a:ext cx="6893169" cy="123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89" y="892677"/>
            <a:ext cx="22956625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ВОЗМОЖНЫЕ РЫНКИ ДЛЯ РЕКРУТИНГА</a:t>
            </a:r>
            <a:r>
              <a:rPr lang="en-US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ИНОСТРАННЫХ СТУДЕНТОВ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8D4EC-772B-4D80-8BBA-19D782FE9D40}"/>
              </a:ext>
            </a:extLst>
          </p:cNvPr>
          <p:cNvSpPr txBox="1"/>
          <p:nvPr/>
        </p:nvSpPr>
        <p:spPr>
          <a:xfrm>
            <a:off x="723990" y="2416365"/>
            <a:ext cx="12192000" cy="97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3 | </a:t>
            </a: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Индонезия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Индонезия остро нуждается в более образованной рабочей силе, поскольку только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имеют высшее образование.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страна отправляет за границу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35% больше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студентов, чем десять лет назад.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индонезийских подростков рассматривают возможность обучения за границей.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является наиболее важным фактором при принятии решения, и стипендии будут играть большую роль при выборе вуза.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8A08A7-081D-4ADA-A911-3B6CF55FF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23631" y="5178487"/>
            <a:ext cx="11161957" cy="42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08572"/>
            <a:ext cx="15376622" cy="162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Причины </a:t>
            </a:r>
            <a:r>
              <a:rPr lang="ru-RU" sz="6000" b="1" dirty="0" err="1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малопредставленности</a:t>
            </a: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студентов</a:t>
            </a:r>
            <a:r>
              <a:rPr lang="en-US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из стран АТР в Казахстане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17B2C-95DB-40DF-B5DF-8365321E4F3D}"/>
              </a:ext>
            </a:extLst>
          </p:cNvPr>
          <p:cNvSpPr txBox="1"/>
          <p:nvPr/>
        </p:nvSpPr>
        <p:spPr>
          <a:xfrm>
            <a:off x="723990" y="3938793"/>
            <a:ext cx="23112656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Слабая осведомленность граждан стран АТР о системе образования Казахстана, высших учебных заведениях, их образовательных программах, национальной рамке квалификаций  высшего образования, выдаваемых дипломах и т.д. </a:t>
            </a:r>
            <a:endParaRPr lang="en-US" sz="4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KZ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Недостаточная осведомленность в регионе о состоянии  казахстанской системы обеспечения качества высшего образования</a:t>
            </a:r>
            <a:endParaRPr lang="en-US" sz="4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KZ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Недостаточность образовательных программ на английском языке</a:t>
            </a:r>
            <a:endParaRPr lang="en-US" sz="4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KZ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правовых механизмов  признания в странах АТР документов об образовании, выданных в Казахстане</a:t>
            </a:r>
            <a:endParaRPr lang="ru-KZ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89" y="659941"/>
            <a:ext cx="22909733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АЗИАТСКО-ТИХООКЕАНСКАЯ КОНВЕНЦИЯ О ПРИЗНАНИИ КВАЛИФИКАЦИЙ В ОБЛАСТИ ВЫСШЕГО ОБРАЗОВАНИЯ 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ru-RU" sz="4400" b="1" dirty="0"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Токийская Конвенция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ru-RU" sz="3200" dirty="0"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Дата и место принятия: 26 ноября 2011 г. - Токио, Япония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endParaRPr lang="ru-RU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0D57DB9E-3E59-4652-9743-943DF2D23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64066"/>
              </p:ext>
            </p:extLst>
          </p:nvPr>
        </p:nvGraphicFramePr>
        <p:xfrm>
          <a:off x="723988" y="3923208"/>
          <a:ext cx="22909733" cy="913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470">
                  <a:extLst>
                    <a:ext uri="{9D8B030D-6E8A-4147-A177-3AD203B41FA5}">
                      <a16:colId xmlns:a16="http://schemas.microsoft.com/office/drawing/2014/main" val="2360324683"/>
                    </a:ext>
                  </a:extLst>
                </a:gridCol>
                <a:gridCol w="8150829">
                  <a:extLst>
                    <a:ext uri="{9D8B030D-6E8A-4147-A177-3AD203B41FA5}">
                      <a16:colId xmlns:a16="http://schemas.microsoft.com/office/drawing/2014/main" val="1357415275"/>
                    </a:ext>
                  </a:extLst>
                </a:gridCol>
                <a:gridCol w="8138877">
                  <a:extLst>
                    <a:ext uri="{9D8B030D-6E8A-4147-A177-3AD203B41FA5}">
                      <a16:colId xmlns:a16="http://schemas.microsoft.com/office/drawing/2014/main" val="1590702716"/>
                    </a:ext>
                  </a:extLst>
                </a:gridCol>
                <a:gridCol w="5760557">
                  <a:extLst>
                    <a:ext uri="{9D8B030D-6E8A-4147-A177-3AD203B41FA5}">
                      <a16:colId xmlns:a16="http://schemas.microsoft.com/office/drawing/2014/main" val="3737574670"/>
                    </a:ext>
                  </a:extLst>
                </a:gridCol>
              </a:tblGrid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x-non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x-non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вступления </a:t>
                      </a:r>
                      <a:endParaRPr lang="x-non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x-non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82600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Июля 2014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5576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марта 2021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43649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Афганистан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декабря 2020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92306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Июля 2014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77077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Монголия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марта 2019 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93692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Зеландия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августа 2017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52606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Корея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сентября 2017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89248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ноября 2020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0490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Святой Престол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июля 2018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4185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апреля 2019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9224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Фиджи </a:t>
                      </a:r>
                      <a:endParaRPr lang="x-none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августа 2020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32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декабря 2017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Присоединение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0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6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08572"/>
            <a:ext cx="15376622" cy="162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Обязательства Казахстана, вытекающие от ратификации</a:t>
            </a:r>
            <a:endParaRPr lang="en-US" sz="60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Токийской Конвенции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A9A713B-8220-46BF-BF22-FF8C89E71175}"/>
              </a:ext>
            </a:extLst>
          </p:cNvPr>
          <p:cNvSpPr txBox="1">
            <a:spLocks/>
          </p:cNvSpPr>
          <p:nvPr/>
        </p:nvSpPr>
        <p:spPr>
          <a:xfrm>
            <a:off x="889484" y="3813470"/>
            <a:ext cx="22608206" cy="9334500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обеспечивать прозрачный, согласованный, надежный, справедливый</a:t>
            </a:r>
            <a:r>
              <a:rPr lang="ru-RU" sz="2800" spc="-5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 недискриминационный характер процедур и критериев, используемых при оценке 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признании</a:t>
            </a:r>
            <a:r>
              <a:rPr lang="ru-RU" sz="2800" spc="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квалификаций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удовлетворять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любые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обоснованные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запросы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предоставлении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spc="-5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целях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оценки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квалификаций,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полученных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вузах страны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обеспечивать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ru-RU" sz="2800" spc="-4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достаточной</a:t>
            </a:r>
            <a:r>
              <a:rPr lang="ru-RU" sz="2800" spc="-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spc="-4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понятной</a:t>
            </a:r>
            <a:r>
              <a:rPr lang="ru-RU" sz="2800" spc="-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800" spc="-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своей</a:t>
            </a:r>
            <a:r>
              <a:rPr lang="ru-RU" sz="2800" spc="-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системе</a:t>
            </a:r>
            <a:r>
              <a:rPr lang="ru-RU" sz="2800" spc="-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квалификации,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выданные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другими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Сторонами Конвенции 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отвечающие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общим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требованиям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отношении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доступа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соответствующим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программам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lang="ru-RU" sz="2800" spc="-5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образования, кроме тех случаев, когда может быть доказано наличие существенных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различий между общими требованиями в отношении доступа </a:t>
            </a:r>
          </a:p>
          <a:p>
            <a:pPr marL="152400" marR="629920"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квалификации в области высшего образования, выданные другой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Стороной,</a:t>
            </a:r>
            <a:r>
              <a:rPr lang="ru-RU" sz="2800" spc="-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кроме</a:t>
            </a:r>
            <a:r>
              <a:rPr lang="ru-RU" sz="2800" spc="-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тех</a:t>
            </a:r>
            <a:r>
              <a:rPr lang="ru-RU" sz="2800" spc="-5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случаев,</a:t>
            </a:r>
            <a:r>
              <a:rPr lang="ru-RU" sz="2800" spc="-2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sz="2800" spc="-3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ru-RU" sz="2800" spc="-4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2800" spc="-5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показаны</a:t>
            </a:r>
            <a:r>
              <a:rPr lang="ru-RU" sz="2800" spc="-5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существенные</a:t>
            </a:r>
            <a:r>
              <a:rPr lang="ru-RU" sz="2800" spc="-4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различия.</a:t>
            </a:r>
            <a:endParaRPr lang="x-none" sz="28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или,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меньшей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мере,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оценивать</a:t>
            </a:r>
            <a:r>
              <a:rPr lang="ru-RU" sz="2800" spc="-8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частичные</a:t>
            </a:r>
            <a:r>
              <a:rPr lang="ru-RU" sz="2800" spc="-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учебные</a:t>
            </a:r>
            <a:r>
              <a:rPr lang="ru-RU" sz="2800" spc="-7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курсы,</a:t>
            </a:r>
            <a:r>
              <a:rPr lang="ru-RU" sz="2800" spc="-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пройденные</a:t>
            </a:r>
            <a:r>
              <a:rPr lang="ru-RU" sz="2800" spc="-5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spc="-8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программе</a:t>
            </a:r>
            <a:r>
              <a:rPr lang="ru-RU" sz="2800" spc="-7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lang="ru-RU" sz="2800" spc="-7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800" spc="-56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одной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Сторон.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предоставлять надлежащую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любому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образовательному учреждению, входящему в ее систему высшего образования, и по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своей системе обеспечения качества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обеспечивать признание квалификаций беженцев, перемещенных лиц и лиц, находящихся в положении беженцев,</a:t>
            </a:r>
            <a:r>
              <a:rPr lang="ru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ru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способствовать использованию Приложения к диплому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принимать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надлежащие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меры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созданию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поддержке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национального информационного центра, который будет предоставлять информацию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 системе высшего образования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принимать  участие в работе Комитета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Азиатско-Тихоокеанской</a:t>
            </a:r>
            <a:r>
              <a:rPr lang="ru-RU" sz="2800" spc="1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региональной конвенции о признании квалификаций в области высшего образования</a:t>
            </a:r>
            <a:endParaRPr lang="ru-RU" sz="2800" spc="1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08572"/>
            <a:ext cx="15376622" cy="162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Преимущества, дающая  ратификация Токийской Конвенции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A9A713B-8220-46BF-BF22-FF8C89E71175}"/>
              </a:ext>
            </a:extLst>
          </p:cNvPr>
          <p:cNvSpPr txBox="1">
            <a:spLocks/>
          </p:cNvSpPr>
          <p:nvPr/>
        </p:nvSpPr>
        <p:spPr>
          <a:xfrm>
            <a:off x="889484" y="2707054"/>
            <a:ext cx="22608206" cy="9334500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развитие международного сотрудничества в области образования на основе признанной в мире нормативно-правовой рамки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справедливое признание казахстанских дипломов в Азиатско-Тихоокеанском регионе 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расширение возможностей молодежи в получении качественного высшего образования,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обеспечение свободной мобильности граждан Казахстана на международном рынке образования и труда путем упрощения процессов признания зарубежного образования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открытие новых рынков для экспорта образовательных услуг, устранение барьеров при их признании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увеличение совместных образовательных программ и совместных степеней 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повышение  доверия к казахстанской системе высшего образования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повышение авторитета страны путем присоединения Казахстана к одному из основных международных соглашений в области высшего образования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расширение «интернационализации дома», то есть интернационализации содержания образования и образовательной среды, позволяющей повысить межкультурные компетенции студентов и их способность мыслить и функционировать в международном контексте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трансфер новых образовательных практик и технологий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7331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3" y="292100"/>
            <a:ext cx="3962895" cy="1790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719140" y="838200"/>
            <a:ext cx="2379431" cy="753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98" y="711200"/>
            <a:ext cx="914514" cy="95250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746" y="0"/>
            <a:ext cx="1956108" cy="1371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62FC6-8E7A-46FD-A52E-91B3434FE53E}"/>
              </a:ext>
            </a:extLst>
          </p:cNvPr>
          <p:cNvSpPr txBox="1"/>
          <p:nvPr/>
        </p:nvSpPr>
        <p:spPr>
          <a:xfrm>
            <a:off x="901812" y="3368078"/>
            <a:ext cx="19699081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признание?</a:t>
            </a:r>
          </a:p>
          <a:p>
            <a:pPr marL="540000"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продолжению образования</a:t>
            </a:r>
          </a:p>
          <a:p>
            <a:pPr marL="540000"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на рынок труда </a:t>
            </a:r>
          </a:p>
          <a:p>
            <a:pPr marL="540000"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доверие к качеству образования</a:t>
            </a:r>
          </a:p>
          <a:p>
            <a:pPr marL="540000"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повышению качества образовательных учреждений</a:t>
            </a:r>
          </a:p>
          <a:p>
            <a:pPr marL="540000"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одействие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международному пониманию систем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98700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89" y="659941"/>
            <a:ext cx="22909733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ГЛОБАЛЬНАЯ КОНВЕНЦИЯ О ПРИЗНАНИИ СВИДЕТЕЛЬСТВ, ОТНОСЯЩИХСЯ К ВЫСШЕМУ ОБРАЗОВАНИЮ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ru-RU" sz="4400" b="1" dirty="0">
                <a:latin typeface="Arial Bold" pitchFamily="34" charset="0"/>
                <a:ea typeface="Arial Bold" pitchFamily="34" charset="-122"/>
                <a:cs typeface="Arial Bold" pitchFamily="34" charset="-120"/>
              </a:rPr>
              <a:t>ГЛОБАЛЬНАЯ КОНВЕНЦИЯ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ru-RU" sz="3200" dirty="0"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Дата и место принятия: 25 ноября 2019 г. - Париж, Франция</a:t>
            </a:r>
            <a:b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endParaRPr lang="ru-RU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F15006-1590-4F7A-9416-2FD18C75A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35679"/>
              </p:ext>
            </p:extLst>
          </p:nvPr>
        </p:nvGraphicFramePr>
        <p:xfrm>
          <a:off x="723988" y="3535929"/>
          <a:ext cx="23073857" cy="981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0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вступления 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Андорра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5декабря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декабря 2022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февраля 2022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Исландия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декабря 2022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Кабо-Верде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Кот-д'Ивуар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апреля 2022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Куба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Литва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Никарагуа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Норвегия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Палестина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Румыния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Святой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Престол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Словакия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Тунис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Уругвай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Хорватия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октября 2021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Ратификация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 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июня 2021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622" marR="12162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08572"/>
            <a:ext cx="15376622" cy="162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Обязательства Казахстана, вытекающие от ратификации Глобальной Конвенции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A9A713B-8220-46BF-BF22-FF8C89E71175}"/>
              </a:ext>
            </a:extLst>
          </p:cNvPr>
          <p:cNvSpPr txBox="1">
            <a:spLocks/>
          </p:cNvSpPr>
          <p:nvPr/>
        </p:nvSpPr>
        <p:spPr>
          <a:xfrm>
            <a:off x="889484" y="3644900"/>
            <a:ext cx="22608206" cy="9334500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предоставлять доступ к официальной и точной информации в отношении своей системы высшего образования, квалификаций, гарантии качества и рамок квалификаций, в соответствующих случаях;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квалификации и документально подтвержденное или удостоверенное предшествующее образование, полученные в других государствах - участниках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квалификации высшего образования, присвоенные другим государством-участником, кроме случаев, когда может быть доказано наличие существенных различий между квалификацией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предоставлять его обладателю права подачи документов для продолжения обучения по программе высшего образования на условиях, аналогичных тем, которые применяет к обладателям своих квалификаций высшего образования государство-участник, у которого испрашивается признание, кроме случаев, когда может быть доказано наличие существенных различий.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оценивать квалификации высшего образования, которые были получены в рамках признанных нетрадиционных моделей обучения, подпадающих под сопоставимые механизмы гарантии качества и признаваемых государством-участником в качестве неотъемлемой части его системы высшего образования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оценивать квалификации высшего образования, полученные в рамках трансграничного образования, международной программы, предусматривающей присвоение совместных степеней, или любой другой совместной программы более чем в одной стране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предоставлять обладателю права использовать наименование квалификации высшего образования в соответствии с законами и нормативными положениями государства-участника</a:t>
            </a:r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квалификации высшего образования, выданные в рамках трансграничного образования или осуществляющими деятельность под ее юрисдикцией иностранными образовательными учреждениями, при условии соблюдения определенных требований законодательства или нормативных положений государства-участника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признавать неполное образование беженцев и перемещенных лиц и полученных ими квалификаций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создать транспарентную систему, содержащую полную информацию относительно квалификаций, а также результатов обучения, полученных на ее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92703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08572"/>
            <a:ext cx="15376622" cy="162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НПА, в которые возможно потребуется  внесение поправок после ратификации Токийской и Глобальной конвенций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608572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951472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913372"/>
            <a:ext cx="673184" cy="6985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A9A713B-8220-46BF-BF22-FF8C89E71175}"/>
              </a:ext>
            </a:extLst>
          </p:cNvPr>
          <p:cNvSpPr txBox="1">
            <a:spLocks/>
          </p:cNvSpPr>
          <p:nvPr/>
        </p:nvSpPr>
        <p:spPr>
          <a:xfrm>
            <a:off x="889484" y="5467675"/>
            <a:ext cx="22608206" cy="4983285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Закон об образовании;</a:t>
            </a:r>
          </a:p>
          <a:p>
            <a:pPr>
              <a:spcBef>
                <a:spcPts val="0"/>
              </a:spcBef>
            </a:pPr>
            <a:r>
              <a:rPr lang="ru-RU" sz="4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Правила признания документов об образовании;</a:t>
            </a:r>
          </a:p>
          <a:p>
            <a:pPr>
              <a:spcBef>
                <a:spcPts val="0"/>
              </a:spcBef>
            </a:pPr>
            <a:r>
              <a:rPr lang="ru-RU" sz="4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Закон о профессиональных квалификациях;</a:t>
            </a:r>
          </a:p>
          <a:p>
            <a:pPr>
              <a:spcBef>
                <a:spcPts val="0"/>
              </a:spcBef>
            </a:pPr>
            <a:r>
              <a:rPr lang="ru-RU" sz="4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Правила признания организаций, предоставляющих неформальное образование, и формирования перечня признанных организаций, предоставляющих неформальное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4283296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1813" y="6588369"/>
            <a:ext cx="19797541" cy="1140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k-KZ" sz="6400" b="1" dirty="0">
                <a:solidFill>
                  <a:srgbClr val="FFEA9E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СПАСИБО ЗА ВНИМАНИЕ!</a:t>
            </a:r>
            <a:endParaRPr lang="en-US" sz="6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3" y="292100"/>
            <a:ext cx="3962895" cy="1790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719140" y="838200"/>
            <a:ext cx="2379431" cy="753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98" y="711200"/>
            <a:ext cx="914514" cy="9525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1813" y="12611100"/>
            <a:ext cx="273084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г. Астана, 2023 год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3746" y="0"/>
            <a:ext cx="195610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736600"/>
            <a:ext cx="15681422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Основные этапы развития системы признания иностранного образования и квалификаций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20E267E-80A5-47A9-B0FF-E63CFCCA32F3}"/>
              </a:ext>
            </a:extLst>
          </p:cNvPr>
          <p:cNvSpPr/>
          <p:nvPr/>
        </p:nvSpPr>
        <p:spPr>
          <a:xfrm>
            <a:off x="723990" y="3354808"/>
            <a:ext cx="7560298" cy="1828800"/>
          </a:xfrm>
          <a:prstGeom prst="rect">
            <a:avLst/>
          </a:prstGeom>
          <a:solidFill>
            <a:srgbClr val="007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Первый этап (1960–1991 гг.)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91970-6A7A-4F54-AAD2-82F80ECD5B5D}"/>
              </a:ext>
            </a:extLst>
          </p:cNvPr>
          <p:cNvSpPr txBox="1"/>
          <p:nvPr/>
        </p:nvSpPr>
        <p:spPr>
          <a:xfrm>
            <a:off x="10683340" y="2994488"/>
            <a:ext cx="13153305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этот период была сформирована первоначальная нормативно-правовая база признания квалификаций, представленная конвенциями и дополняющими актами Совета Европы и ЮНЕСКО.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C0706F7-75D0-4CF9-8A60-16A71539893F}"/>
              </a:ext>
            </a:extLst>
          </p:cNvPr>
          <p:cNvSpPr/>
          <p:nvPr/>
        </p:nvSpPr>
        <p:spPr>
          <a:xfrm>
            <a:off x="723990" y="6942225"/>
            <a:ext cx="7560298" cy="1828800"/>
          </a:xfrm>
          <a:prstGeom prst="rect">
            <a:avLst/>
          </a:prstGeom>
          <a:solidFill>
            <a:srgbClr val="007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Второй этап (1991–1997 гг.)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EC83A9-06D9-4784-978B-0F8657AF1D18}"/>
              </a:ext>
            </a:extLst>
          </p:cNvPr>
          <p:cNvSpPr txBox="1"/>
          <p:nvPr/>
        </p:nvSpPr>
        <p:spPr>
          <a:xfrm>
            <a:off x="10683340" y="6979462"/>
            <a:ext cx="13153305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Переходный этап, в ходе которого в европейских странах проводилась интенсивная работа над идеями и содержанием будущей Лиссабонской конвенции. 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5360886F-1B7B-4413-B6EF-712D0E7D3D6E}"/>
              </a:ext>
            </a:extLst>
          </p:cNvPr>
          <p:cNvSpPr/>
          <p:nvPr/>
        </p:nvSpPr>
        <p:spPr>
          <a:xfrm>
            <a:off x="723990" y="10529642"/>
            <a:ext cx="7560298" cy="1828800"/>
          </a:xfrm>
          <a:prstGeom prst="rect">
            <a:avLst/>
          </a:prstGeom>
          <a:solidFill>
            <a:srgbClr val="007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Третий этап (1997 –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н.в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8FE7CE-4FE1-4649-B916-306C51B8E618}"/>
              </a:ext>
            </a:extLst>
          </p:cNvPr>
          <p:cNvSpPr txBox="1"/>
          <p:nvPr/>
        </p:nvSpPr>
        <p:spPr>
          <a:xfrm>
            <a:off x="10683340" y="10843877"/>
            <a:ext cx="13153305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введением в действие Лиссабонской Конвенции и ее повсеместным распространением.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C728E763-E5F2-4176-888F-112FF0BAAE62}"/>
              </a:ext>
            </a:extLst>
          </p:cNvPr>
          <p:cNvSpPr/>
          <p:nvPr/>
        </p:nvSpPr>
        <p:spPr>
          <a:xfrm>
            <a:off x="8808226" y="3585876"/>
            <a:ext cx="1351176" cy="1319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87" name="Стрелка: вправо 86">
            <a:extLst>
              <a:ext uri="{FF2B5EF4-FFF2-40B4-BE49-F238E27FC236}">
                <a16:creationId xmlns:a16="http://schemas.microsoft.com/office/drawing/2014/main" id="{CE9B2991-AD3D-40DB-8E6D-089287873E5E}"/>
              </a:ext>
            </a:extLst>
          </p:cNvPr>
          <p:cNvSpPr/>
          <p:nvPr/>
        </p:nvSpPr>
        <p:spPr>
          <a:xfrm>
            <a:off x="8808226" y="7196749"/>
            <a:ext cx="1351176" cy="1319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88" name="Стрелка: вправо 87">
            <a:extLst>
              <a:ext uri="{FF2B5EF4-FFF2-40B4-BE49-F238E27FC236}">
                <a16:creationId xmlns:a16="http://schemas.microsoft.com/office/drawing/2014/main" id="{F57C4B9B-42C8-447D-B317-B3A57152E7D1}"/>
              </a:ext>
            </a:extLst>
          </p:cNvPr>
          <p:cNvSpPr/>
          <p:nvPr/>
        </p:nvSpPr>
        <p:spPr>
          <a:xfrm>
            <a:off x="8808226" y="10807622"/>
            <a:ext cx="1351176" cy="1319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61116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575733"/>
            <a:ext cx="20486504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МЕЖДУНАРОДНЫЕ ДОГОВОРА (СОГЛАШЕНИЯ)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 ОБЛАСТИ ПРИЗНАНИЯ ДОКУМЕНТОВ ОБ ОБРАЗОВАНИИ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933580E7-A40C-4D81-8854-C2DFCB68284B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:a16="http://schemas.microsoft.com/office/drawing/2014/main" id="{E273E872-0A49-44B8-BD8E-5209E424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A8EE6E-C2DD-40B7-98FB-67A4C5885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67" y="2546599"/>
            <a:ext cx="1439604" cy="161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Скругленный прямоугольник 1">
            <a:extLst>
              <a:ext uri="{FF2B5EF4-FFF2-40B4-BE49-F238E27FC236}">
                <a16:creationId xmlns:a16="http://schemas.microsoft.com/office/drawing/2014/main" id="{10426D0C-AC24-4982-98C3-12C98EB3F001}"/>
              </a:ext>
            </a:extLst>
          </p:cNvPr>
          <p:cNvSpPr/>
          <p:nvPr/>
        </p:nvSpPr>
        <p:spPr>
          <a:xfrm>
            <a:off x="2025550" y="7743801"/>
            <a:ext cx="2062002" cy="831808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3FD1880F-56E8-46C7-8D62-6BCFBEDE1DEC}"/>
              </a:ext>
            </a:extLst>
          </p:cNvPr>
          <p:cNvSpPr/>
          <p:nvPr/>
        </p:nvSpPr>
        <p:spPr>
          <a:xfrm rot="16200000">
            <a:off x="2469611" y="6572340"/>
            <a:ext cx="114728" cy="375630"/>
          </a:xfrm>
          <a:custGeom>
            <a:avLst/>
            <a:gdLst/>
            <a:ahLst/>
            <a:cxnLst/>
            <a:rect l="l" t="t" r="r" b="b"/>
            <a:pathLst>
              <a:path w="407115" h="408940">
                <a:moveTo>
                  <a:pt x="203558" y="0"/>
                </a:moveTo>
                <a:cubicBezTo>
                  <a:pt x="316126" y="503"/>
                  <a:pt x="407115" y="91900"/>
                  <a:pt x="407115" y="204470"/>
                </a:cubicBezTo>
                <a:cubicBezTo>
                  <a:pt x="407115" y="317040"/>
                  <a:pt x="316126" y="408437"/>
                  <a:pt x="203558" y="408940"/>
                </a:cubicBezTo>
                <a:cubicBezTo>
                  <a:pt x="90989" y="408437"/>
                  <a:pt x="0" y="317040"/>
                  <a:pt x="0" y="204470"/>
                </a:cubicBezTo>
                <a:cubicBezTo>
                  <a:pt x="0" y="91900"/>
                  <a:pt x="90989" y="503"/>
                  <a:pt x="203558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8" name="Скругленный прямоугольник 61">
            <a:extLst>
              <a:ext uri="{FF2B5EF4-FFF2-40B4-BE49-F238E27FC236}">
                <a16:creationId xmlns:a16="http://schemas.microsoft.com/office/drawing/2014/main" id="{8C8A4751-90BC-4E8C-815B-34B25840B049}"/>
              </a:ext>
            </a:extLst>
          </p:cNvPr>
          <p:cNvSpPr/>
          <p:nvPr/>
        </p:nvSpPr>
        <p:spPr>
          <a:xfrm>
            <a:off x="5058470" y="7743801"/>
            <a:ext cx="2062002" cy="831808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sp>
        <p:nvSpPr>
          <p:cNvPr id="29" name="Скругленный прямоугольник 62">
            <a:extLst>
              <a:ext uri="{FF2B5EF4-FFF2-40B4-BE49-F238E27FC236}">
                <a16:creationId xmlns:a16="http://schemas.microsoft.com/office/drawing/2014/main" id="{8CF4E3B7-A72B-4F67-9312-434665DD848B}"/>
              </a:ext>
            </a:extLst>
          </p:cNvPr>
          <p:cNvSpPr/>
          <p:nvPr/>
        </p:nvSpPr>
        <p:spPr>
          <a:xfrm>
            <a:off x="8091390" y="7743801"/>
            <a:ext cx="2062002" cy="831808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31" name="Скругленный прямоугольник 64">
            <a:extLst>
              <a:ext uri="{FF2B5EF4-FFF2-40B4-BE49-F238E27FC236}">
                <a16:creationId xmlns:a16="http://schemas.microsoft.com/office/drawing/2014/main" id="{D7C9E154-CF6F-4159-943D-2E62D28CA879}"/>
              </a:ext>
            </a:extLst>
          </p:cNvPr>
          <p:cNvSpPr/>
          <p:nvPr/>
        </p:nvSpPr>
        <p:spPr>
          <a:xfrm>
            <a:off x="12857958" y="7707029"/>
            <a:ext cx="2062002" cy="905352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33" name="Скругленный прямоугольник 65">
            <a:extLst>
              <a:ext uri="{FF2B5EF4-FFF2-40B4-BE49-F238E27FC236}">
                <a16:creationId xmlns:a16="http://schemas.microsoft.com/office/drawing/2014/main" id="{3C3538A8-C622-40D9-9F3F-C12429785219}"/>
              </a:ext>
            </a:extLst>
          </p:cNvPr>
          <p:cNvSpPr/>
          <p:nvPr/>
        </p:nvSpPr>
        <p:spPr>
          <a:xfrm>
            <a:off x="17270980" y="7743801"/>
            <a:ext cx="2062002" cy="831808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4" name="Скругленный прямоугольник 66">
            <a:extLst>
              <a:ext uri="{FF2B5EF4-FFF2-40B4-BE49-F238E27FC236}">
                <a16:creationId xmlns:a16="http://schemas.microsoft.com/office/drawing/2014/main" id="{1D4E60B8-9BF0-417D-92F3-D7EDEE9BD617}"/>
              </a:ext>
            </a:extLst>
          </p:cNvPr>
          <p:cNvSpPr/>
          <p:nvPr/>
        </p:nvSpPr>
        <p:spPr>
          <a:xfrm>
            <a:off x="20102162" y="7743801"/>
            <a:ext cx="2062002" cy="831808"/>
          </a:xfrm>
          <a:prstGeom prst="roundRect">
            <a:avLst/>
          </a:prstGeom>
          <a:solidFill>
            <a:srgbClr val="007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F84A3A1-B84D-4D8B-BF7C-C9F00A72B3F5}"/>
              </a:ext>
            </a:extLst>
          </p:cNvPr>
          <p:cNvCxnSpPr/>
          <p:nvPr/>
        </p:nvCxnSpPr>
        <p:spPr>
          <a:xfrm>
            <a:off x="3056549" y="6412465"/>
            <a:ext cx="0" cy="99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51E1363-F187-40F8-BB4C-FAFC3E7F468B}"/>
              </a:ext>
            </a:extLst>
          </p:cNvPr>
          <p:cNvCxnSpPr>
            <a:cxnSpLocks/>
          </p:cNvCxnSpPr>
          <p:nvPr/>
        </p:nvCxnSpPr>
        <p:spPr>
          <a:xfrm flipV="1">
            <a:off x="6089469" y="8819870"/>
            <a:ext cx="0" cy="7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F0E4F6A-D0CA-4895-BAA3-BED4FEBE9819}"/>
              </a:ext>
            </a:extLst>
          </p:cNvPr>
          <p:cNvCxnSpPr/>
          <p:nvPr/>
        </p:nvCxnSpPr>
        <p:spPr>
          <a:xfrm>
            <a:off x="9196511" y="6562281"/>
            <a:ext cx="0" cy="99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3756D7D-A017-4483-97EA-F974FBFF36E0}"/>
              </a:ext>
            </a:extLst>
          </p:cNvPr>
          <p:cNvCxnSpPr>
            <a:cxnSpLocks/>
          </p:cNvCxnSpPr>
          <p:nvPr/>
        </p:nvCxnSpPr>
        <p:spPr>
          <a:xfrm>
            <a:off x="13888958" y="6760155"/>
            <a:ext cx="0" cy="64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76EE22D6-8ABE-493A-AFCD-E6CBE2C28F38}"/>
              </a:ext>
            </a:extLst>
          </p:cNvPr>
          <p:cNvCxnSpPr/>
          <p:nvPr/>
        </p:nvCxnSpPr>
        <p:spPr>
          <a:xfrm>
            <a:off x="18301979" y="6528217"/>
            <a:ext cx="0" cy="99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5B073F6C-93C9-45EE-B0A1-2479CE48A4A4}"/>
              </a:ext>
            </a:extLst>
          </p:cNvPr>
          <p:cNvCxnSpPr>
            <a:cxnSpLocks/>
          </p:cNvCxnSpPr>
          <p:nvPr/>
        </p:nvCxnSpPr>
        <p:spPr>
          <a:xfrm flipV="1">
            <a:off x="9142317" y="8819870"/>
            <a:ext cx="0" cy="769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5515EA6-4F04-4F3C-8CD2-61558A02405F}"/>
              </a:ext>
            </a:extLst>
          </p:cNvPr>
          <p:cNvCxnSpPr>
            <a:cxnSpLocks/>
          </p:cNvCxnSpPr>
          <p:nvPr/>
        </p:nvCxnSpPr>
        <p:spPr>
          <a:xfrm flipV="1">
            <a:off x="13955811" y="8819870"/>
            <a:ext cx="0" cy="769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EAF19419-3BDD-428F-AC15-1927E0F29FDF}"/>
              </a:ext>
            </a:extLst>
          </p:cNvPr>
          <p:cNvCxnSpPr>
            <a:cxnSpLocks/>
          </p:cNvCxnSpPr>
          <p:nvPr/>
        </p:nvCxnSpPr>
        <p:spPr>
          <a:xfrm flipV="1">
            <a:off x="21459343" y="8794067"/>
            <a:ext cx="0" cy="121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5B5C848-1E8C-4F1E-83D0-B7713D3A82B7}"/>
              </a:ext>
            </a:extLst>
          </p:cNvPr>
          <p:cNvSpPr/>
          <p:nvPr/>
        </p:nvSpPr>
        <p:spPr>
          <a:xfrm>
            <a:off x="509488" y="4346288"/>
            <a:ext cx="4786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в области образования 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Содружество Независимых  Государств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от 15 мая 1992 года)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CB3599E-6B42-4E38-93C8-A5C4F16504CE}"/>
              </a:ext>
            </a:extLst>
          </p:cNvPr>
          <p:cNvSpPr/>
          <p:nvPr/>
        </p:nvSpPr>
        <p:spPr>
          <a:xfrm>
            <a:off x="4632471" y="9747154"/>
            <a:ext cx="28882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Лиссабонская </a:t>
            </a:r>
          </a:p>
          <a:p>
            <a:r>
              <a:rPr lang="ru-RU" sz="2400" b="1" dirty="0">
                <a:solidFill>
                  <a:srgbClr val="007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13 декабря 1997 г.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AE0ED47-B515-4C62-A1D1-0053F8D7A333}"/>
              </a:ext>
            </a:extLst>
          </p:cNvPr>
          <p:cNvSpPr/>
          <p:nvPr/>
        </p:nvSpPr>
        <p:spPr>
          <a:xfrm>
            <a:off x="7120472" y="2821067"/>
            <a:ext cx="5124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между Правительством Республики Казахстан и Кабинетом Министров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Украины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 взаимном признании и эквивалентности документов об образовании и ученых (научных) степенях и ученых званиях (Астана, 26 сентября 2001 года)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5C1746A-B411-45BF-BB61-7EB71E66F5BF}"/>
              </a:ext>
            </a:extLst>
          </p:cNvPr>
          <p:cNvSpPr/>
          <p:nvPr/>
        </p:nvSpPr>
        <p:spPr>
          <a:xfrm>
            <a:off x="7478181" y="9747154"/>
            <a:ext cx="4439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между Правительством Республики Казахстан и Правительством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Туркменистана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 взаимном признании документов об образовании, ученых степенях и званиях (Астана, 5 июля 2001 года)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2924D9F-5035-41B7-9C9F-2D7F3A14384C}"/>
              </a:ext>
            </a:extLst>
          </p:cNvPr>
          <p:cNvSpPr/>
          <p:nvPr/>
        </p:nvSpPr>
        <p:spPr>
          <a:xfrm>
            <a:off x="12245244" y="9747154"/>
            <a:ext cx="4773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между Правительством Республики Казахстан и Правительством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Китайской Народной Республики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 взаимном признании документов об образовании и ученых степенях (Пекин, 20 декабря 2006 года)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B4D1F71-4FCD-4E7A-889C-ED2A70ED1689}"/>
              </a:ext>
            </a:extLst>
          </p:cNvPr>
          <p:cNvSpPr/>
          <p:nvPr/>
        </p:nvSpPr>
        <p:spPr>
          <a:xfrm>
            <a:off x="12245244" y="2880041"/>
            <a:ext cx="4536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Содружеств Независимых Государств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взаимном признании и эквивалентности документов о среднем (общем) образовании, начальном профессиональном и среднем профессиональном (специальном) образовании от 23 января 2006 г.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12FF960-FA43-408C-8C90-2BF0C6C55B17}"/>
              </a:ext>
            </a:extLst>
          </p:cNvPr>
          <p:cNvSpPr/>
          <p:nvPr/>
        </p:nvSpPr>
        <p:spPr>
          <a:xfrm>
            <a:off x="17195398" y="4372785"/>
            <a:ext cx="6403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ратификации Договора о </a:t>
            </a:r>
          </a:p>
          <a:p>
            <a:r>
              <a:rPr lang="ru-RU" sz="2400" b="1" dirty="0">
                <a:solidFill>
                  <a:srgbClr val="007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Евразийском экономическом союзе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(пункт 3 статья 97)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14 октября 2014 года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DAF310C-0781-4CB5-8DC5-12C79724D0D9}"/>
              </a:ext>
            </a:extLst>
          </p:cNvPr>
          <p:cNvSpPr/>
          <p:nvPr/>
        </p:nvSpPr>
        <p:spPr>
          <a:xfrm>
            <a:off x="17195398" y="9717501"/>
            <a:ext cx="68300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Министерством образования и науки Республики Казахстан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Министерством образования, культуры, науки и спорта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Монголии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взаимном признании документов об образовании,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ученых степенях и званиях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(г.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-Султан, 10 октября 2019 года)</a:t>
            </a:r>
          </a:p>
        </p:txBody>
      </p:sp>
    </p:spTree>
    <p:extLst>
      <p:ext uri="{BB962C8B-B14F-4D97-AF65-F5344CB8AC3E}">
        <p14:creationId xmlns:p14="http://schemas.microsoft.com/office/powerpoint/2010/main" val="151097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736600"/>
            <a:ext cx="15681422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Региональные конвенции</a:t>
            </a:r>
            <a:endParaRPr lang="en-US" sz="4800" b="1" dirty="0">
              <a:solidFill>
                <a:srgbClr val="007DA5">
                  <a:alpha val="100000"/>
                </a:srgbClr>
              </a:solidFill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 области признания квалификаций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82289-FCFE-4941-9070-CAB8B4606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9250" y="3518953"/>
            <a:ext cx="14866938" cy="9803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CED714-37BB-4A80-8006-BB5AFD449353}"/>
              </a:ext>
            </a:extLst>
          </p:cNvPr>
          <p:cNvSpPr txBox="1"/>
          <p:nvPr/>
        </p:nvSpPr>
        <p:spPr>
          <a:xfrm>
            <a:off x="12456447" y="9619260"/>
            <a:ext cx="112089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Конвенция о признании учебных курсов, свидетельств, дипломов, степеней и других квалификационных документов о высшем образовании в государствах Африки (Аддис-Абеба, 12 декабря 2014 г.)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C2C0D-7067-4F81-9F61-E8D9AB10D45C}"/>
              </a:ext>
            </a:extLst>
          </p:cNvPr>
          <p:cNvSpPr txBox="1"/>
          <p:nvPr/>
        </p:nvSpPr>
        <p:spPr>
          <a:xfrm>
            <a:off x="11583168" y="5090281"/>
            <a:ext cx="105932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Конвенция о признании учебных курсов, дипломов и степеней в области высшего образования в арабских государствах (Париж, 22 декабря 1978 года)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D285C-C33B-4743-8C12-E8A6F4995C2C}"/>
              </a:ext>
            </a:extLst>
          </p:cNvPr>
          <p:cNvSpPr txBox="1"/>
          <p:nvPr/>
        </p:nvSpPr>
        <p:spPr>
          <a:xfrm>
            <a:off x="550528" y="4183312"/>
            <a:ext cx="7769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конвенция о признании учебных курсов, степеней и дипломов о высшем образовании в странах Латинской Америки и Карибского бассейна, Буэнос-Айрес, Аргентина, 13 июля 2019 г. (Буэнос-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Айресская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конвенция)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A4D2E-BF47-4C97-A9FB-14F051E60ABD}"/>
              </a:ext>
            </a:extLst>
          </p:cNvPr>
          <p:cNvSpPr txBox="1"/>
          <p:nvPr/>
        </p:nvSpPr>
        <p:spPr>
          <a:xfrm>
            <a:off x="11169339" y="2828464"/>
            <a:ext cx="10377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Конвенция о признании квалификаций, относящихся к высшему образованию в Европейском регионе, 1997 г. (Лиссабонская конвенция)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F3DBC0-00C4-406E-8CA1-318A16344DD0}"/>
              </a:ext>
            </a:extLst>
          </p:cNvPr>
          <p:cNvSpPr txBox="1"/>
          <p:nvPr/>
        </p:nvSpPr>
        <p:spPr>
          <a:xfrm>
            <a:off x="17322021" y="6820521"/>
            <a:ext cx="65146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Азиатско-Тихоокеанская региональная конвенция о признании квалификаций в области высшего образования (Токийская конвенция 2011 г.)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D0264BC-323C-465A-906E-5D1150DAA669}"/>
              </a:ext>
            </a:extLst>
          </p:cNvPr>
          <p:cNvCxnSpPr>
            <a:cxnSpLocks/>
          </p:cNvCxnSpPr>
          <p:nvPr/>
        </p:nvCxnSpPr>
        <p:spPr>
          <a:xfrm flipV="1">
            <a:off x="11051235" y="2976943"/>
            <a:ext cx="0" cy="5451386"/>
          </a:xfrm>
          <a:prstGeom prst="line">
            <a:avLst/>
          </a:prstGeom>
          <a:ln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0DBA6A2-C34A-4D62-B2C3-BC7E028A17F4}"/>
              </a:ext>
            </a:extLst>
          </p:cNvPr>
          <p:cNvCxnSpPr>
            <a:cxnSpLocks/>
          </p:cNvCxnSpPr>
          <p:nvPr/>
        </p:nvCxnSpPr>
        <p:spPr>
          <a:xfrm flipV="1">
            <a:off x="17179200" y="6958853"/>
            <a:ext cx="0" cy="1527779"/>
          </a:xfrm>
          <a:prstGeom prst="line">
            <a:avLst/>
          </a:prstGeom>
          <a:ln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32F1A6C-9680-40A0-960D-2BC0003C567D}"/>
              </a:ext>
            </a:extLst>
          </p:cNvPr>
          <p:cNvCxnSpPr>
            <a:cxnSpLocks/>
          </p:cNvCxnSpPr>
          <p:nvPr/>
        </p:nvCxnSpPr>
        <p:spPr>
          <a:xfrm flipV="1">
            <a:off x="11481541" y="5061145"/>
            <a:ext cx="0" cy="3026525"/>
          </a:xfrm>
          <a:prstGeom prst="line">
            <a:avLst/>
          </a:prstGeom>
          <a:ln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7522993-847D-4ABE-9A3D-CEDA7E837784}"/>
              </a:ext>
            </a:extLst>
          </p:cNvPr>
          <p:cNvCxnSpPr>
            <a:cxnSpLocks/>
          </p:cNvCxnSpPr>
          <p:nvPr/>
        </p:nvCxnSpPr>
        <p:spPr>
          <a:xfrm flipV="1">
            <a:off x="12260515" y="9727247"/>
            <a:ext cx="0" cy="1667435"/>
          </a:xfrm>
          <a:prstGeom prst="line">
            <a:avLst/>
          </a:prstGeom>
          <a:ln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1899703-2F58-4878-85FD-0FE3BA36B79B}"/>
              </a:ext>
            </a:extLst>
          </p:cNvPr>
          <p:cNvCxnSpPr>
            <a:cxnSpLocks/>
          </p:cNvCxnSpPr>
          <p:nvPr/>
        </p:nvCxnSpPr>
        <p:spPr>
          <a:xfrm flipV="1">
            <a:off x="8648694" y="4341159"/>
            <a:ext cx="0" cy="6643842"/>
          </a:xfrm>
          <a:prstGeom prst="line">
            <a:avLst/>
          </a:prstGeom>
          <a:ln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69614"/>
            <a:ext cx="20486504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Документы на признание с 2018 по 2023 гг.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B8166D5-D83C-4291-8787-35446B8D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7931" y="2438401"/>
            <a:ext cx="16505615" cy="10883900"/>
          </a:xfrm>
          <a:prstGeom prst="rect">
            <a:avLst/>
          </a:prstGeom>
        </p:spPr>
      </p:pic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F80C1AD-91F8-448B-B852-45B9FFF4A75C}"/>
              </a:ext>
            </a:extLst>
          </p:cNvPr>
          <p:cNvSpPr txBox="1"/>
          <p:nvPr/>
        </p:nvSpPr>
        <p:spPr>
          <a:xfrm>
            <a:off x="752985" y="1935558"/>
            <a:ext cx="59098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endParaRPr lang="en-US" sz="36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400" b="1" dirty="0">
                <a:solidFill>
                  <a:srgbClr val="007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108 504 </a:t>
            </a:r>
            <a:r>
              <a:rPr lang="en-US" sz="3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</a:t>
            </a:r>
            <a:r>
              <a:rPr lang="ru-RU" sz="3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3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0D2889-494B-42EC-BB7C-C67D416B8679}"/>
              </a:ext>
            </a:extLst>
          </p:cNvPr>
          <p:cNvSpPr/>
          <p:nvPr/>
        </p:nvSpPr>
        <p:spPr>
          <a:xfrm>
            <a:off x="3460377" y="5436096"/>
            <a:ext cx="2510118" cy="821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Северная Америка</a:t>
            </a:r>
          </a:p>
          <a:p>
            <a:pPr algn="ctr"/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E2802C7-ADC0-4778-A51A-912975727731}"/>
              </a:ext>
            </a:extLst>
          </p:cNvPr>
          <p:cNvSpPr/>
          <p:nvPr/>
        </p:nvSpPr>
        <p:spPr>
          <a:xfrm>
            <a:off x="6472517" y="10456332"/>
            <a:ext cx="2402541" cy="821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Южная Америка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F5B3EFE-FD88-472B-AB16-F1BD09191594}"/>
              </a:ext>
            </a:extLst>
          </p:cNvPr>
          <p:cNvSpPr/>
          <p:nvPr/>
        </p:nvSpPr>
        <p:spPr>
          <a:xfrm>
            <a:off x="11436863" y="9429871"/>
            <a:ext cx="1513448" cy="821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D1D334E-06E8-4122-A016-91F089E79F6D}"/>
              </a:ext>
            </a:extLst>
          </p:cNvPr>
          <p:cNvSpPr/>
          <p:nvPr/>
        </p:nvSpPr>
        <p:spPr>
          <a:xfrm>
            <a:off x="11436863" y="5988424"/>
            <a:ext cx="1812972" cy="985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26 016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7E1FDA0-1E52-4C27-9EBB-683A66320873}"/>
              </a:ext>
            </a:extLst>
          </p:cNvPr>
          <p:cNvSpPr/>
          <p:nvPr/>
        </p:nvSpPr>
        <p:spPr>
          <a:xfrm>
            <a:off x="12781568" y="7199030"/>
            <a:ext cx="3229396" cy="1757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Западная, Центральная, Южная Азия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81 567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FE30849-8859-4FEA-931E-684C703C2D94}"/>
              </a:ext>
            </a:extLst>
          </p:cNvPr>
          <p:cNvSpPr/>
          <p:nvPr/>
        </p:nvSpPr>
        <p:spPr>
          <a:xfrm>
            <a:off x="16761898" y="8134844"/>
            <a:ext cx="1513448" cy="821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 (0,3%)</a:t>
            </a:r>
          </a:p>
        </p:txBody>
      </p:sp>
    </p:spTree>
    <p:extLst>
      <p:ext uri="{BB962C8B-B14F-4D97-AF65-F5344CB8AC3E}">
        <p14:creationId xmlns:p14="http://schemas.microsoft.com/office/powerpoint/2010/main" val="69359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69614"/>
            <a:ext cx="15376622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Статистика поступивших заявлений на процедуру признания из стран АТР 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42F47E48-5505-4101-9233-9D9CA82DD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98386"/>
              </p:ext>
            </p:extLst>
          </p:nvPr>
        </p:nvGraphicFramePr>
        <p:xfrm>
          <a:off x="723990" y="2526254"/>
          <a:ext cx="23112657" cy="1079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00">
                  <a:extLst>
                    <a:ext uri="{9D8B030D-6E8A-4147-A177-3AD203B41FA5}">
                      <a16:colId xmlns:a16="http://schemas.microsoft.com/office/drawing/2014/main" val="1651121830"/>
                    </a:ext>
                  </a:extLst>
                </a:gridCol>
                <a:gridCol w="4244030">
                  <a:extLst>
                    <a:ext uri="{9D8B030D-6E8A-4147-A177-3AD203B41FA5}">
                      <a16:colId xmlns:a16="http://schemas.microsoft.com/office/drawing/2014/main" val="2871826261"/>
                    </a:ext>
                  </a:extLst>
                </a:gridCol>
                <a:gridCol w="2136071">
                  <a:extLst>
                    <a:ext uri="{9D8B030D-6E8A-4147-A177-3AD203B41FA5}">
                      <a16:colId xmlns:a16="http://schemas.microsoft.com/office/drawing/2014/main" val="1394501147"/>
                    </a:ext>
                  </a:extLst>
                </a:gridCol>
                <a:gridCol w="2323447">
                  <a:extLst>
                    <a:ext uri="{9D8B030D-6E8A-4147-A177-3AD203B41FA5}">
                      <a16:colId xmlns:a16="http://schemas.microsoft.com/office/drawing/2014/main" val="1294665140"/>
                    </a:ext>
                  </a:extLst>
                </a:gridCol>
                <a:gridCol w="2325783">
                  <a:extLst>
                    <a:ext uri="{9D8B030D-6E8A-4147-A177-3AD203B41FA5}">
                      <a16:colId xmlns:a16="http://schemas.microsoft.com/office/drawing/2014/main" val="1133208015"/>
                    </a:ext>
                  </a:extLst>
                </a:gridCol>
                <a:gridCol w="2323447">
                  <a:extLst>
                    <a:ext uri="{9D8B030D-6E8A-4147-A177-3AD203B41FA5}">
                      <a16:colId xmlns:a16="http://schemas.microsoft.com/office/drawing/2014/main" val="1264244460"/>
                    </a:ext>
                  </a:extLst>
                </a:gridCol>
                <a:gridCol w="2323447">
                  <a:extLst>
                    <a:ext uri="{9D8B030D-6E8A-4147-A177-3AD203B41FA5}">
                      <a16:colId xmlns:a16="http://schemas.microsoft.com/office/drawing/2014/main" val="2094172424"/>
                    </a:ext>
                  </a:extLst>
                </a:gridCol>
                <a:gridCol w="3651461">
                  <a:extLst>
                    <a:ext uri="{9D8B030D-6E8A-4147-A177-3AD203B41FA5}">
                      <a16:colId xmlns:a16="http://schemas.microsoft.com/office/drawing/2014/main" val="3006386375"/>
                    </a:ext>
                  </a:extLst>
                </a:gridCol>
                <a:gridCol w="2136071">
                  <a:extLst>
                    <a:ext uri="{9D8B030D-6E8A-4147-A177-3AD203B41FA5}">
                      <a16:colId xmlns:a16="http://schemas.microsoft.com/office/drawing/2014/main" val="1814705041"/>
                    </a:ext>
                  </a:extLst>
                </a:gridCol>
              </a:tblGrid>
              <a:tr h="131303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endParaRPr lang="ru-RU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І-полугодие 2023 года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25010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985394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Вьетнам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80180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57433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Индонезия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68773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Камбоджа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10971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Малайзия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94853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Зеландия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46604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90024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Фиджи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91781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Филиппины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15012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Корея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03145"/>
                  </a:ext>
                </a:extLst>
              </a:tr>
              <a:tr h="72946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652"/>
                  </a:ext>
                </a:extLst>
              </a:tr>
              <a:tr h="729463">
                <a:tc gridSpan="8"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ru-RU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150" marR="127150" marT="0" marB="0"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6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2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781" y="233281"/>
            <a:ext cx="19763670" cy="9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ИНОСТРАННЫЕ СТУДЕНТЫ В ВУЗАХ КАЗАХСТАНА</a:t>
            </a:r>
            <a:endParaRPr lang="en-US" sz="4800" b="1" dirty="0"/>
          </a:p>
        </p:txBody>
      </p:sp>
      <p:sp>
        <p:nvSpPr>
          <p:cNvPr id="3" name="Text 1"/>
          <p:cNvSpPr/>
          <p:nvPr/>
        </p:nvSpPr>
        <p:spPr>
          <a:xfrm>
            <a:off x="647781" y="957181"/>
            <a:ext cx="23282010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Концепция развития высшего образования – к 2029 г. </a:t>
            </a:r>
            <a:r>
              <a:rPr lang="en-US" sz="3600" b="1" dirty="0">
                <a:solidFill>
                  <a:srgbClr val="FF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10% иностранных студентов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8024590" y="1858881"/>
            <a:ext cx="608406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Доля иностранных обучающихся </a:t>
            </a:r>
            <a:endParaRPr lang="en-US" sz="2400" b="1" dirty="0"/>
          </a:p>
          <a:p>
            <a:pPr marL="0" indent="0" algn="l">
              <a:buNone/>
            </a:pP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разрезе регионов, 2023 г.</a:t>
            </a:r>
            <a:endParaRPr lang="en-US" sz="2400" b="1" dirty="0"/>
          </a:p>
        </p:txBody>
      </p:sp>
      <p:sp>
        <p:nvSpPr>
          <p:cNvPr id="5" name="Text 3"/>
          <p:cNvSpPr/>
          <p:nvPr/>
        </p:nvSpPr>
        <p:spPr>
          <a:xfrm>
            <a:off x="18709438" y="12877800"/>
            <a:ext cx="78749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2021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8531616" y="8089900"/>
            <a:ext cx="104153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28 728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чел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20665483" y="9144000"/>
            <a:ext cx="104153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26 080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чел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2799350" y="8534400"/>
            <a:ext cx="104153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27 756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чел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20843305" y="12877800"/>
            <a:ext cx="78749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2022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22977172" y="12877800"/>
            <a:ext cx="78749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2023</a:t>
            </a:r>
            <a:endParaRPr lang="en-US" sz="24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17744118" cy="11430000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141" y="9241482"/>
            <a:ext cx="833977" cy="628479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313" y="10570970"/>
            <a:ext cx="24465" cy="56455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751" y="10539239"/>
            <a:ext cx="28255" cy="21834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2" y="12832603"/>
            <a:ext cx="1135379" cy="883397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6809" y="12394149"/>
            <a:ext cx="14244" cy="5928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9489" y="12143969"/>
            <a:ext cx="2610957" cy="1572031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523" y="10866146"/>
            <a:ext cx="24471" cy="28866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4368" y="7296727"/>
            <a:ext cx="74830" cy="59689"/>
          </a:xfrm>
          <a:prstGeom prst="rect">
            <a:avLst/>
          </a:prstGeom>
        </p:spPr>
      </p:pic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0871" y="10827063"/>
            <a:ext cx="28257" cy="29192"/>
          </a:xfrm>
          <a:prstGeom prst="rect">
            <a:avLst/>
          </a:prstGeom>
        </p:spPr>
      </p:pic>
      <p:pic>
        <p:nvPicPr>
          <p:cNvPr id="21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8359" y="10055470"/>
            <a:ext cx="23844" cy="45163"/>
          </a:xfrm>
          <a:prstGeom prst="rect">
            <a:avLst/>
          </a:prstGeom>
        </p:spPr>
      </p:pic>
      <p:pic>
        <p:nvPicPr>
          <p:cNvPr id="22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8755" y="10556813"/>
            <a:ext cx="21155" cy="18687"/>
          </a:xfrm>
          <a:prstGeom prst="rect">
            <a:avLst/>
          </a:prstGeom>
        </p:spPr>
      </p:pic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14390" y="11298833"/>
            <a:ext cx="95663" cy="69627"/>
          </a:xfrm>
          <a:prstGeom prst="rect">
            <a:avLst/>
          </a:prstGeom>
        </p:spPr>
      </p:pic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6631" y="12127250"/>
            <a:ext cx="700128" cy="786634"/>
          </a:xfrm>
          <a:prstGeom prst="rect">
            <a:avLst/>
          </a:prstGeom>
        </p:spPr>
      </p:pic>
      <p:pic>
        <p:nvPicPr>
          <p:cNvPr id="25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0785" y="9659550"/>
            <a:ext cx="33348" cy="22054"/>
          </a:xfrm>
          <a:prstGeom prst="rect">
            <a:avLst/>
          </a:prstGeom>
        </p:spPr>
      </p:pic>
      <p:pic>
        <p:nvPicPr>
          <p:cNvPr id="26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025" y="10574626"/>
            <a:ext cx="323994" cy="348050"/>
          </a:xfrm>
          <a:prstGeom prst="rect">
            <a:avLst/>
          </a:prstGeom>
        </p:spPr>
      </p:pic>
      <p:pic>
        <p:nvPicPr>
          <p:cNvPr id="27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20073" y="11285144"/>
            <a:ext cx="2224484" cy="2319889"/>
          </a:xfrm>
          <a:prstGeom prst="rect">
            <a:avLst/>
          </a:prstGeom>
        </p:spPr>
      </p:pic>
      <p:pic>
        <p:nvPicPr>
          <p:cNvPr id="28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42597" y="10012059"/>
            <a:ext cx="364572" cy="381403"/>
          </a:xfrm>
          <a:prstGeom prst="rect">
            <a:avLst/>
          </a:prstGeom>
        </p:spPr>
      </p:pic>
      <p:pic>
        <p:nvPicPr>
          <p:cNvPr id="29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8835" y="15238453"/>
            <a:ext cx="7995" cy="7677"/>
          </a:xfrm>
          <a:prstGeom prst="rect">
            <a:avLst/>
          </a:prstGeom>
        </p:spPr>
      </p:pic>
      <p:pic>
        <p:nvPicPr>
          <p:cNvPr id="30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62491" y="10526837"/>
            <a:ext cx="95291" cy="165243"/>
          </a:xfrm>
          <a:prstGeom prst="rect">
            <a:avLst/>
          </a:prstGeom>
        </p:spPr>
      </p:pic>
      <p:pic>
        <p:nvPicPr>
          <p:cNvPr id="31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520054"/>
            <a:ext cx="4037914" cy="6495774"/>
          </a:xfrm>
          <a:prstGeom prst="rect">
            <a:avLst/>
          </a:prstGeom>
        </p:spPr>
      </p:pic>
      <p:pic>
        <p:nvPicPr>
          <p:cNvPr id="32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52855" y="12249014"/>
            <a:ext cx="20691" cy="34249"/>
          </a:xfrm>
          <a:prstGeom prst="rect">
            <a:avLst/>
          </a:prstGeom>
        </p:spPr>
      </p:pic>
      <p:pic>
        <p:nvPicPr>
          <p:cNvPr id="33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011953" y="12802140"/>
            <a:ext cx="5921" cy="3783"/>
          </a:xfrm>
          <a:prstGeom prst="rect">
            <a:avLst/>
          </a:prstGeom>
        </p:spPr>
      </p:pic>
      <p:pic>
        <p:nvPicPr>
          <p:cNvPr id="34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3169" y="12570355"/>
            <a:ext cx="2440023" cy="1145645"/>
          </a:xfrm>
          <a:prstGeom prst="rect">
            <a:avLst/>
          </a:prstGeom>
        </p:spPr>
      </p:pic>
      <p:pic>
        <p:nvPicPr>
          <p:cNvPr id="35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43888" y="8008280"/>
            <a:ext cx="3461231" cy="2547051"/>
          </a:xfrm>
          <a:prstGeom prst="rect">
            <a:avLst/>
          </a:prstGeom>
        </p:spPr>
      </p:pic>
      <p:pic>
        <p:nvPicPr>
          <p:cNvPr id="36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36666" y="10878707"/>
            <a:ext cx="701157" cy="958258"/>
          </a:xfrm>
          <a:prstGeom prst="rect">
            <a:avLst/>
          </a:prstGeom>
        </p:spPr>
      </p:pic>
      <p:pic>
        <p:nvPicPr>
          <p:cNvPr id="37" name="Image 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47061" y="10949738"/>
            <a:ext cx="205465" cy="187099"/>
          </a:xfrm>
          <a:prstGeom prst="rect">
            <a:avLst/>
          </a:prstGeom>
        </p:spPr>
      </p:pic>
      <p:pic>
        <p:nvPicPr>
          <p:cNvPr id="38" name="Image 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06770" y="10243350"/>
            <a:ext cx="620196" cy="215029"/>
          </a:xfrm>
          <a:prstGeom prst="rect">
            <a:avLst/>
          </a:prstGeom>
        </p:spPr>
      </p:pic>
      <p:pic>
        <p:nvPicPr>
          <p:cNvPr id="39" name="Image 28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64997" y="10602404"/>
            <a:ext cx="163090" cy="152003"/>
          </a:xfrm>
          <a:prstGeom prst="rect">
            <a:avLst/>
          </a:prstGeom>
        </p:spPr>
      </p:pic>
      <p:pic>
        <p:nvPicPr>
          <p:cNvPr id="40" name="Image 29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94199" y="10880499"/>
            <a:ext cx="40517" cy="33617"/>
          </a:xfrm>
          <a:prstGeom prst="rect">
            <a:avLst/>
          </a:prstGeom>
        </p:spPr>
      </p:pic>
      <p:pic>
        <p:nvPicPr>
          <p:cNvPr id="41" name="Image 30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945914" y="12165412"/>
            <a:ext cx="22269" cy="26919"/>
          </a:xfrm>
          <a:prstGeom prst="rect">
            <a:avLst/>
          </a:prstGeom>
        </p:spPr>
      </p:pic>
      <p:pic>
        <p:nvPicPr>
          <p:cNvPr id="42" name="Image 31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48838" y="10860615"/>
            <a:ext cx="105721" cy="116353"/>
          </a:xfrm>
          <a:prstGeom prst="rect">
            <a:avLst/>
          </a:prstGeom>
        </p:spPr>
      </p:pic>
      <p:pic>
        <p:nvPicPr>
          <p:cNvPr id="43" name="Image 32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27334" y="10692181"/>
            <a:ext cx="26021" cy="39337"/>
          </a:xfrm>
          <a:prstGeom prst="rect">
            <a:avLst/>
          </a:prstGeom>
        </p:spPr>
      </p:pic>
      <p:pic>
        <p:nvPicPr>
          <p:cNvPr id="44" name="Image 33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2531" y="10441729"/>
            <a:ext cx="221593" cy="148524"/>
          </a:xfrm>
          <a:prstGeom prst="rect">
            <a:avLst/>
          </a:prstGeom>
        </p:spPr>
      </p:pic>
      <p:pic>
        <p:nvPicPr>
          <p:cNvPr id="45" name="Image 34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26237" y="11491494"/>
            <a:ext cx="943488" cy="382271"/>
          </a:xfrm>
          <a:prstGeom prst="rect">
            <a:avLst/>
          </a:prstGeom>
        </p:spPr>
      </p:pic>
      <p:pic>
        <p:nvPicPr>
          <p:cNvPr id="46" name="Image 35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836974" y="12285182"/>
            <a:ext cx="418055" cy="555082"/>
          </a:xfrm>
          <a:prstGeom prst="rect">
            <a:avLst/>
          </a:prstGeom>
        </p:spPr>
      </p:pic>
      <p:pic>
        <p:nvPicPr>
          <p:cNvPr id="47" name="Image 3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52867" y="14948446"/>
            <a:ext cx="189028" cy="94475"/>
          </a:xfrm>
          <a:prstGeom prst="rect">
            <a:avLst/>
          </a:prstGeom>
        </p:spPr>
      </p:pic>
      <p:pic>
        <p:nvPicPr>
          <p:cNvPr id="48" name="Image 37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778068" y="11039940"/>
            <a:ext cx="1420913" cy="261094"/>
          </a:xfrm>
          <a:prstGeom prst="rect">
            <a:avLst/>
          </a:prstGeom>
        </p:spPr>
      </p:pic>
      <p:pic>
        <p:nvPicPr>
          <p:cNvPr id="49" name="Image 38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573143" y="7052056"/>
            <a:ext cx="73205" cy="145817"/>
          </a:xfrm>
          <a:prstGeom prst="rect">
            <a:avLst/>
          </a:prstGeom>
        </p:spPr>
      </p:pic>
      <p:pic>
        <p:nvPicPr>
          <p:cNvPr id="50" name="Image 39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504169" y="10889320"/>
            <a:ext cx="29587" cy="27229"/>
          </a:xfrm>
          <a:prstGeom prst="rect">
            <a:avLst/>
          </a:prstGeom>
        </p:spPr>
      </p:pic>
      <p:pic>
        <p:nvPicPr>
          <p:cNvPr id="51" name="Image 40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909450" y="11255995"/>
            <a:ext cx="185464" cy="219531"/>
          </a:xfrm>
          <a:prstGeom prst="rect">
            <a:avLst/>
          </a:prstGeom>
        </p:spPr>
      </p:pic>
      <p:pic>
        <p:nvPicPr>
          <p:cNvPr id="52" name="Image 41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88453" y="9403224"/>
            <a:ext cx="19125" cy="17342"/>
          </a:xfrm>
          <a:prstGeom prst="rect">
            <a:avLst/>
          </a:prstGeom>
        </p:spPr>
      </p:pic>
      <p:pic>
        <p:nvPicPr>
          <p:cNvPr id="53" name="Image 42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481062" y="2232425"/>
            <a:ext cx="3474459" cy="5092269"/>
          </a:xfrm>
          <a:prstGeom prst="rect">
            <a:avLst/>
          </a:prstGeom>
        </p:spPr>
      </p:pic>
      <p:pic>
        <p:nvPicPr>
          <p:cNvPr id="54" name="Image 43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8834" y="12231492"/>
            <a:ext cx="16266" cy="15199"/>
          </a:xfrm>
          <a:prstGeom prst="rect">
            <a:avLst/>
          </a:prstGeom>
        </p:spPr>
      </p:pic>
      <p:pic>
        <p:nvPicPr>
          <p:cNvPr id="55" name="Image 4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509664" y="10641642"/>
            <a:ext cx="59551" cy="50319"/>
          </a:xfrm>
          <a:prstGeom prst="rect">
            <a:avLst/>
          </a:prstGeom>
        </p:spPr>
      </p:pic>
      <p:pic>
        <p:nvPicPr>
          <p:cNvPr id="56" name="Image 45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56876" y="15200077"/>
            <a:ext cx="662914" cy="457116"/>
          </a:xfrm>
          <a:prstGeom prst="rect">
            <a:avLst/>
          </a:prstGeom>
        </p:spPr>
      </p:pic>
      <p:pic>
        <p:nvPicPr>
          <p:cNvPr id="57" name="Image 46" descr="preencoded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90402" y="10566118"/>
            <a:ext cx="246306" cy="254896"/>
          </a:xfrm>
          <a:prstGeom prst="rect">
            <a:avLst/>
          </a:prstGeom>
        </p:spPr>
      </p:pic>
      <p:pic>
        <p:nvPicPr>
          <p:cNvPr id="58" name="Image 47" descr="preencoded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149719" y="10809508"/>
            <a:ext cx="31946" cy="34677"/>
          </a:xfrm>
          <a:prstGeom prst="rect">
            <a:avLst/>
          </a:prstGeom>
        </p:spPr>
      </p:pic>
      <p:pic>
        <p:nvPicPr>
          <p:cNvPr id="59" name="Image 48" descr="preencoded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531657" y="11100634"/>
            <a:ext cx="296812" cy="425546"/>
          </a:xfrm>
          <a:prstGeom prst="rect">
            <a:avLst/>
          </a:prstGeom>
        </p:spPr>
      </p:pic>
      <p:pic>
        <p:nvPicPr>
          <p:cNvPr id="60" name="Image 49" descr="preencoded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3410981" y="10282424"/>
            <a:ext cx="43179" cy="37148"/>
          </a:xfrm>
          <a:prstGeom prst="rect">
            <a:avLst/>
          </a:prstGeom>
        </p:spPr>
      </p:pic>
      <p:pic>
        <p:nvPicPr>
          <p:cNvPr id="61" name="Image 5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30475" y="15103856"/>
            <a:ext cx="33088" cy="20433"/>
          </a:xfrm>
          <a:prstGeom prst="rect">
            <a:avLst/>
          </a:prstGeom>
        </p:spPr>
      </p:pic>
      <p:pic>
        <p:nvPicPr>
          <p:cNvPr id="62" name="Image 51" descr="preencoded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952463" y="10642371"/>
            <a:ext cx="379200" cy="217968"/>
          </a:xfrm>
          <a:prstGeom prst="rect">
            <a:avLst/>
          </a:prstGeom>
        </p:spPr>
      </p:pic>
      <p:pic>
        <p:nvPicPr>
          <p:cNvPr id="63" name="Image 52" descr="preencoded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794326" y="10431152"/>
            <a:ext cx="172931" cy="143005"/>
          </a:xfrm>
          <a:prstGeom prst="rect">
            <a:avLst/>
          </a:prstGeom>
        </p:spPr>
      </p:pic>
      <p:pic>
        <p:nvPicPr>
          <p:cNvPr id="64" name="Image 53" descr="preencoded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066329" y="11984006"/>
            <a:ext cx="28105" cy="33976"/>
          </a:xfrm>
          <a:prstGeom prst="rect">
            <a:avLst/>
          </a:prstGeom>
        </p:spPr>
      </p:pic>
      <p:pic>
        <p:nvPicPr>
          <p:cNvPr id="65" name="Image 54" descr="preencoded.pn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576664" y="10524313"/>
            <a:ext cx="134888" cy="65314"/>
          </a:xfrm>
          <a:prstGeom prst="rect">
            <a:avLst/>
          </a:prstGeom>
        </p:spPr>
      </p:pic>
      <p:pic>
        <p:nvPicPr>
          <p:cNvPr id="66" name="Image 55" descr="preencoded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967348" y="8706318"/>
            <a:ext cx="1274488" cy="1485038"/>
          </a:xfrm>
          <a:prstGeom prst="rect">
            <a:avLst/>
          </a:prstGeom>
        </p:spPr>
      </p:pic>
      <p:pic>
        <p:nvPicPr>
          <p:cNvPr id="67" name="Image 56" descr="preencoded.png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398000" y="12549705"/>
            <a:ext cx="20946" cy="15007"/>
          </a:xfrm>
          <a:prstGeom prst="rect">
            <a:avLst/>
          </a:prstGeom>
        </p:spPr>
      </p:pic>
      <p:pic>
        <p:nvPicPr>
          <p:cNvPr id="68" name="Image 57" descr="preencoded.png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431081" y="12221452"/>
            <a:ext cx="86185" cy="72907"/>
          </a:xfrm>
          <a:prstGeom prst="rect">
            <a:avLst/>
          </a:prstGeom>
        </p:spPr>
      </p:pic>
      <p:pic>
        <p:nvPicPr>
          <p:cNvPr id="69" name="Image 58" descr="preencoded.png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450897" y="10589506"/>
            <a:ext cx="30289" cy="32293"/>
          </a:xfrm>
          <a:prstGeom prst="rect">
            <a:avLst/>
          </a:prstGeom>
        </p:spPr>
      </p:pic>
      <p:pic>
        <p:nvPicPr>
          <p:cNvPr id="70" name="Image 59" descr="preencoded.png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004496" y="8904594"/>
            <a:ext cx="373679" cy="403591"/>
          </a:xfrm>
          <a:prstGeom prst="rect">
            <a:avLst/>
          </a:prstGeom>
        </p:spPr>
      </p:pic>
      <p:pic>
        <p:nvPicPr>
          <p:cNvPr id="71" name="Image 60" descr="preencoded.png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094947" y="9227071"/>
            <a:ext cx="294992" cy="392168"/>
          </a:xfrm>
          <a:prstGeom prst="rect">
            <a:avLst/>
          </a:prstGeom>
        </p:spPr>
      </p:pic>
      <p:pic>
        <p:nvPicPr>
          <p:cNvPr id="72" name="Image 61" descr="preencoded.png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611357" y="9810573"/>
            <a:ext cx="130789" cy="113382"/>
          </a:xfrm>
          <a:prstGeom prst="rect">
            <a:avLst/>
          </a:prstGeom>
        </p:spPr>
      </p:pic>
      <p:pic>
        <p:nvPicPr>
          <p:cNvPr id="73" name="Image 62" descr="preencoded.png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402729" y="10450714"/>
            <a:ext cx="107905" cy="42081"/>
          </a:xfrm>
          <a:prstGeom prst="rect">
            <a:avLst/>
          </a:prstGeom>
        </p:spPr>
      </p:pic>
      <p:pic>
        <p:nvPicPr>
          <p:cNvPr id="74" name="Image 63" descr="preencoded.png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550489" y="10779866"/>
            <a:ext cx="23330" cy="40298"/>
          </a:xfrm>
          <a:prstGeom prst="rect">
            <a:avLst/>
          </a:prstGeom>
        </p:spPr>
      </p:pic>
      <p:pic>
        <p:nvPicPr>
          <p:cNvPr id="75" name="Image 64" descr="preencoded.png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519136" y="13252710"/>
            <a:ext cx="144790" cy="146565"/>
          </a:xfrm>
          <a:prstGeom prst="rect">
            <a:avLst/>
          </a:prstGeom>
        </p:spPr>
      </p:pic>
      <p:pic>
        <p:nvPicPr>
          <p:cNvPr id="76" name="Image 65" descr="preencoded.png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432297" y="10548438"/>
            <a:ext cx="21936" cy="15506"/>
          </a:xfrm>
          <a:prstGeom prst="rect">
            <a:avLst/>
          </a:prstGeom>
        </p:spPr>
      </p:pic>
      <p:pic>
        <p:nvPicPr>
          <p:cNvPr id="77" name="Image 66" descr="preencoded.png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395571" y="10951077"/>
            <a:ext cx="310487" cy="317252"/>
          </a:xfrm>
          <a:prstGeom prst="rect">
            <a:avLst/>
          </a:prstGeom>
        </p:spPr>
      </p:pic>
      <p:pic>
        <p:nvPicPr>
          <p:cNvPr id="78" name="Image 67" descr="preencoded.png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3391278" y="10301343"/>
            <a:ext cx="21901" cy="20579"/>
          </a:xfrm>
          <a:prstGeom prst="rect">
            <a:avLst/>
          </a:prstGeom>
        </p:spPr>
      </p:pic>
      <p:pic>
        <p:nvPicPr>
          <p:cNvPr id="79" name="Image 68" descr="preencoded.png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1940697" y="8140967"/>
            <a:ext cx="1826400" cy="883794"/>
          </a:xfrm>
          <a:prstGeom prst="rect">
            <a:avLst/>
          </a:prstGeom>
        </p:spPr>
      </p:pic>
      <p:pic>
        <p:nvPicPr>
          <p:cNvPr id="80" name="Image 69" descr="preencoded.png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5177113" y="10506732"/>
            <a:ext cx="60880" cy="288816"/>
          </a:xfrm>
          <a:prstGeom prst="rect">
            <a:avLst/>
          </a:prstGeom>
        </p:spPr>
      </p:pic>
      <p:pic>
        <p:nvPicPr>
          <p:cNvPr id="81" name="Image 70" descr="preencoded.png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542083" y="10737841"/>
            <a:ext cx="35289" cy="40298"/>
          </a:xfrm>
          <a:prstGeom prst="rect">
            <a:avLst/>
          </a:prstGeom>
        </p:spPr>
      </p:pic>
      <p:pic>
        <p:nvPicPr>
          <p:cNvPr id="82" name="Image 71" descr="preencoded.png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485678" y="10623597"/>
            <a:ext cx="17075" cy="23667"/>
          </a:xfrm>
          <a:prstGeom prst="rect">
            <a:avLst/>
          </a:prstGeom>
        </p:spPr>
      </p:pic>
      <p:pic>
        <p:nvPicPr>
          <p:cNvPr id="83" name="Image 72" descr="preencoded.png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789822" y="9409447"/>
            <a:ext cx="39814" cy="30789"/>
          </a:xfrm>
          <a:prstGeom prst="rect">
            <a:avLst/>
          </a:prstGeom>
        </p:spPr>
      </p:pic>
      <p:pic>
        <p:nvPicPr>
          <p:cNvPr id="84" name="Image 73" descr="preencoded.png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223772" y="12723813"/>
            <a:ext cx="41554" cy="44345"/>
          </a:xfrm>
          <a:prstGeom prst="rect">
            <a:avLst/>
          </a:prstGeom>
        </p:spPr>
      </p:pic>
      <p:pic>
        <p:nvPicPr>
          <p:cNvPr id="85" name="Image 74" descr="preencoded.png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1131241" y="11341534"/>
            <a:ext cx="21516" cy="71199"/>
          </a:xfrm>
          <a:prstGeom prst="rect">
            <a:avLst/>
          </a:prstGeom>
        </p:spPr>
      </p:pic>
      <p:pic>
        <p:nvPicPr>
          <p:cNvPr id="86" name="Image 75" descr="preencoded.png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18201" y="9637257"/>
            <a:ext cx="1804287" cy="1134635"/>
          </a:xfrm>
          <a:prstGeom prst="rect">
            <a:avLst/>
          </a:prstGeom>
        </p:spPr>
      </p:pic>
      <p:pic>
        <p:nvPicPr>
          <p:cNvPr id="87" name="Image 76" descr="preencoded.png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6011151" y="12656762"/>
            <a:ext cx="476440" cy="241511"/>
          </a:xfrm>
          <a:prstGeom prst="rect">
            <a:avLst/>
          </a:prstGeom>
        </p:spPr>
      </p:pic>
      <p:pic>
        <p:nvPicPr>
          <p:cNvPr id="88" name="Image 77" descr="preencoded.png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6448054" y="13280327"/>
            <a:ext cx="30693" cy="20132"/>
          </a:xfrm>
          <a:prstGeom prst="rect">
            <a:avLst/>
          </a:prstGeom>
        </p:spPr>
      </p:pic>
      <p:pic>
        <p:nvPicPr>
          <p:cNvPr id="89" name="Image 78" descr="preencoded.png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2050823" y="10730167"/>
            <a:ext cx="272955" cy="258428"/>
          </a:xfrm>
          <a:prstGeom prst="rect">
            <a:avLst/>
          </a:prstGeom>
        </p:spPr>
      </p:pic>
      <p:pic>
        <p:nvPicPr>
          <p:cNvPr id="90" name="Image 79" descr="preencoded.png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6404341" y="11607645"/>
            <a:ext cx="16212" cy="17369"/>
          </a:xfrm>
          <a:prstGeom prst="rect">
            <a:avLst/>
          </a:prstGeom>
        </p:spPr>
      </p:pic>
      <p:pic>
        <p:nvPicPr>
          <p:cNvPr id="91" name="Image 80" descr="preencoded.png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7715990" y="12669611"/>
            <a:ext cx="8739" cy="10189"/>
          </a:xfrm>
          <a:prstGeom prst="rect">
            <a:avLst/>
          </a:prstGeom>
        </p:spPr>
      </p:pic>
      <p:pic>
        <p:nvPicPr>
          <p:cNvPr id="92" name="Image 81" descr="preencoded.png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6346580" y="13638197"/>
            <a:ext cx="1032412" cy="77803"/>
          </a:xfrm>
          <a:prstGeom prst="rect">
            <a:avLst/>
          </a:prstGeom>
        </p:spPr>
      </p:pic>
      <p:pic>
        <p:nvPicPr>
          <p:cNvPr id="93" name="Image 82" descr="preencoded.png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2312318" y="11037140"/>
            <a:ext cx="342296" cy="155355"/>
          </a:xfrm>
          <a:prstGeom prst="rect">
            <a:avLst/>
          </a:prstGeom>
        </p:spPr>
      </p:pic>
      <p:pic>
        <p:nvPicPr>
          <p:cNvPr id="94" name="Image 83" descr="preencoded.png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2407807" y="11583088"/>
            <a:ext cx="727466" cy="1056990"/>
          </a:xfrm>
          <a:prstGeom prst="rect">
            <a:avLst/>
          </a:prstGeom>
        </p:spPr>
      </p:pic>
      <p:pic>
        <p:nvPicPr>
          <p:cNvPr id="95" name="Image 8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542286" y="12080931"/>
            <a:ext cx="858049" cy="702562"/>
          </a:xfrm>
          <a:prstGeom prst="rect">
            <a:avLst/>
          </a:prstGeom>
        </p:spPr>
      </p:pic>
      <p:pic>
        <p:nvPicPr>
          <p:cNvPr id="96" name="Image 85" descr="preencoded.png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936081" y="11655958"/>
            <a:ext cx="864155" cy="593855"/>
          </a:xfrm>
          <a:prstGeom prst="rect">
            <a:avLst/>
          </a:prstGeom>
        </p:spPr>
      </p:pic>
      <p:pic>
        <p:nvPicPr>
          <p:cNvPr id="97" name="Image 86" descr="preencoded.png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956696" y="10035167"/>
            <a:ext cx="273166" cy="367367"/>
          </a:xfrm>
          <a:prstGeom prst="rect">
            <a:avLst/>
          </a:prstGeom>
        </p:spPr>
      </p:pic>
      <p:pic>
        <p:nvPicPr>
          <p:cNvPr id="98" name="Image 87" descr="preencoded.png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996573" y="9925283"/>
            <a:ext cx="202932" cy="114681"/>
          </a:xfrm>
          <a:prstGeom prst="rect">
            <a:avLst/>
          </a:prstGeom>
        </p:spPr>
      </p:pic>
      <p:pic>
        <p:nvPicPr>
          <p:cNvPr id="99" name="Image 88" descr="preencoded.png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0836840" y="9447820"/>
            <a:ext cx="1658419" cy="1772651"/>
          </a:xfrm>
          <a:prstGeom prst="rect">
            <a:avLst/>
          </a:prstGeom>
        </p:spPr>
      </p:pic>
      <p:pic>
        <p:nvPicPr>
          <p:cNvPr id="100" name="Image 89" descr="preencoded.png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1483006" y="11028180"/>
            <a:ext cx="140207" cy="231570"/>
          </a:xfrm>
          <a:prstGeom prst="rect">
            <a:avLst/>
          </a:prstGeom>
        </p:spPr>
      </p:pic>
      <p:pic>
        <p:nvPicPr>
          <p:cNvPr id="101" name="Image 90" descr="preencoded.png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507239" y="9791582"/>
            <a:ext cx="470328" cy="270191"/>
          </a:xfrm>
          <a:prstGeom prst="rect">
            <a:avLst/>
          </a:prstGeom>
        </p:spPr>
      </p:pic>
      <p:pic>
        <p:nvPicPr>
          <p:cNvPr id="102" name="Image 91" descr="preencoded.png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411384" y="9342580"/>
            <a:ext cx="978906" cy="884954"/>
          </a:xfrm>
          <a:prstGeom prst="rect">
            <a:avLst/>
          </a:prstGeom>
        </p:spPr>
      </p:pic>
      <p:pic>
        <p:nvPicPr>
          <p:cNvPr id="103" name="Image 92" descr="preencoded.png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814480" y="8576968"/>
            <a:ext cx="27236" cy="43284"/>
          </a:xfrm>
          <a:prstGeom prst="rect">
            <a:avLst/>
          </a:prstGeom>
        </p:spPr>
      </p:pic>
      <p:pic>
        <p:nvPicPr>
          <p:cNvPr id="104" name="Image 93" descr="preencoded.png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-236348" y="12992894"/>
            <a:ext cx="3380" cy="5460"/>
          </a:xfrm>
          <a:prstGeom prst="rect">
            <a:avLst/>
          </a:prstGeom>
        </p:spPr>
      </p:pic>
      <p:pic>
        <p:nvPicPr>
          <p:cNvPr id="105" name="Image 94" descr="preencoded.png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162956" y="10524455"/>
            <a:ext cx="166355" cy="46698"/>
          </a:xfrm>
          <a:prstGeom prst="rect">
            <a:avLst/>
          </a:prstGeom>
        </p:spPr>
      </p:pic>
      <p:pic>
        <p:nvPicPr>
          <p:cNvPr id="106" name="Image 95" descr="preencoded.png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4387112" y="11133029"/>
            <a:ext cx="212129" cy="291204"/>
          </a:xfrm>
          <a:prstGeom prst="rect">
            <a:avLst/>
          </a:prstGeom>
        </p:spPr>
      </p:pic>
      <p:pic>
        <p:nvPicPr>
          <p:cNvPr id="107" name="Image 96" descr="preencoded.png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460557" y="12682221"/>
            <a:ext cx="492408" cy="519292"/>
          </a:xfrm>
          <a:prstGeom prst="rect">
            <a:avLst/>
          </a:prstGeom>
        </p:spPr>
      </p:pic>
      <p:pic>
        <p:nvPicPr>
          <p:cNvPr id="108" name="Image 97" descr="preencoded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0107804" y="12776405"/>
            <a:ext cx="47533" cy="43157"/>
          </a:xfrm>
          <a:prstGeom prst="rect">
            <a:avLst/>
          </a:prstGeom>
        </p:spPr>
      </p:pic>
      <p:pic>
        <p:nvPicPr>
          <p:cNvPr id="109" name="Image 98" descr="preencoded.png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5770040" y="11950988"/>
            <a:ext cx="658830" cy="310428"/>
          </a:xfrm>
          <a:prstGeom prst="rect">
            <a:avLst/>
          </a:prstGeom>
        </p:spPr>
      </p:pic>
      <p:pic>
        <p:nvPicPr>
          <p:cNvPr id="110" name="Image 99" descr="preencoded.png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113769" y="11833712"/>
            <a:ext cx="24988" cy="33632"/>
          </a:xfrm>
          <a:prstGeom prst="rect">
            <a:avLst/>
          </a:prstGeom>
        </p:spPr>
      </p:pic>
      <p:pic>
        <p:nvPicPr>
          <p:cNvPr id="111" name="Image 100" descr="preencoded.png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2835214" y="11499462"/>
            <a:ext cx="37801" cy="23583"/>
          </a:xfrm>
          <a:prstGeom prst="rect">
            <a:avLst/>
          </a:prstGeom>
        </p:spPr>
      </p:pic>
      <p:pic>
        <p:nvPicPr>
          <p:cNvPr id="112" name="Image 101" descr="preencoded.png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180914" y="12023217"/>
            <a:ext cx="506856" cy="479217"/>
          </a:xfrm>
          <a:prstGeom prst="rect">
            <a:avLst/>
          </a:prstGeom>
        </p:spPr>
      </p:pic>
      <p:pic>
        <p:nvPicPr>
          <p:cNvPr id="113" name="Image 102" descr="preencoded.png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479404" y="3571345"/>
            <a:ext cx="2425932" cy="2296331"/>
          </a:xfrm>
          <a:prstGeom prst="rect">
            <a:avLst/>
          </a:prstGeom>
        </p:spPr>
      </p:pic>
      <p:pic>
        <p:nvPicPr>
          <p:cNvPr id="114" name="Image 103" descr="preencoded.png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720777" y="11244253"/>
            <a:ext cx="242235" cy="246159"/>
          </a:xfrm>
          <a:prstGeom prst="rect">
            <a:avLst/>
          </a:prstGeom>
        </p:spPr>
      </p:pic>
      <p:pic>
        <p:nvPicPr>
          <p:cNvPr id="115" name="Image 104" descr="preencoded.png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913592" y="10763582"/>
            <a:ext cx="147971" cy="85905"/>
          </a:xfrm>
          <a:prstGeom prst="rect">
            <a:avLst/>
          </a:prstGeom>
        </p:spPr>
      </p:pic>
      <p:pic>
        <p:nvPicPr>
          <p:cNvPr id="116" name="Image 105" descr="preencoded.png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3433826" y="10551257"/>
            <a:ext cx="20413" cy="17261"/>
          </a:xfrm>
          <a:prstGeom prst="rect">
            <a:avLst/>
          </a:prstGeom>
        </p:spPr>
      </p:pic>
      <p:pic>
        <p:nvPicPr>
          <p:cNvPr id="117" name="Image 106" descr="preencoded.png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729904" y="13074300"/>
            <a:ext cx="87642" cy="111044"/>
          </a:xfrm>
          <a:prstGeom prst="rect">
            <a:avLst/>
          </a:prstGeom>
        </p:spPr>
      </p:pic>
      <p:pic>
        <p:nvPicPr>
          <p:cNvPr id="118" name="Image 107" descr="preencoded.png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2915098" y="10319469"/>
            <a:ext cx="54353" cy="29118"/>
          </a:xfrm>
          <a:prstGeom prst="rect">
            <a:avLst/>
          </a:prstGeom>
        </p:spPr>
      </p:pic>
      <p:pic>
        <p:nvPicPr>
          <p:cNvPr id="119" name="Image 108" descr="preencoded.png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913075" y="14526087"/>
            <a:ext cx="1065399" cy="284466"/>
          </a:xfrm>
          <a:prstGeom prst="rect">
            <a:avLst/>
          </a:prstGeom>
        </p:spPr>
      </p:pic>
      <p:pic>
        <p:nvPicPr>
          <p:cNvPr id="120" name="Image 109" descr="preencoded.png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0791293" y="9052951"/>
            <a:ext cx="451418" cy="327174"/>
          </a:xfrm>
          <a:prstGeom prst="rect">
            <a:avLst/>
          </a:prstGeom>
        </p:spPr>
      </p:pic>
      <p:pic>
        <p:nvPicPr>
          <p:cNvPr id="121" name="Image 110" descr="preencoded.png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7565835" y="12052272"/>
            <a:ext cx="88012" cy="70380"/>
          </a:xfrm>
          <a:prstGeom prst="rect">
            <a:avLst/>
          </a:prstGeom>
        </p:spPr>
      </p:pic>
      <p:pic>
        <p:nvPicPr>
          <p:cNvPr id="122" name="Image 111" descr="preencoded.png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3985473" y="12033359"/>
            <a:ext cx="202191" cy="99904"/>
          </a:xfrm>
          <a:prstGeom prst="rect">
            <a:avLst/>
          </a:prstGeom>
        </p:spPr>
      </p:pic>
      <p:pic>
        <p:nvPicPr>
          <p:cNvPr id="123" name="Image 112" descr="preencoded.png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7397902" y="12639269"/>
            <a:ext cx="100842" cy="198726"/>
          </a:xfrm>
          <a:prstGeom prst="rect">
            <a:avLst/>
          </a:prstGeom>
        </p:spPr>
      </p:pic>
      <p:pic>
        <p:nvPicPr>
          <p:cNvPr id="124" name="Image 113" descr="preencoded.png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507090" y="10941751"/>
            <a:ext cx="89685" cy="85018"/>
          </a:xfrm>
          <a:prstGeom prst="rect">
            <a:avLst/>
          </a:prstGeom>
        </p:spPr>
      </p:pic>
      <p:pic>
        <p:nvPicPr>
          <p:cNvPr id="125" name="Image 114" descr="preencoded.png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6933292" y="11918807"/>
            <a:ext cx="179092" cy="161798"/>
          </a:xfrm>
          <a:prstGeom prst="rect">
            <a:avLst/>
          </a:prstGeom>
        </p:spPr>
      </p:pic>
      <p:pic>
        <p:nvPicPr>
          <p:cNvPr id="126" name="Image 115" descr="preencoded.png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3661916" y="10116049"/>
            <a:ext cx="220182" cy="219794"/>
          </a:xfrm>
          <a:prstGeom prst="rect">
            <a:avLst/>
          </a:prstGeom>
        </p:spPr>
      </p:pic>
      <p:pic>
        <p:nvPicPr>
          <p:cNvPr id="127" name="Image 11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023384" y="11608064"/>
            <a:ext cx="1990" cy="1315"/>
          </a:xfrm>
          <a:prstGeom prst="rect">
            <a:avLst/>
          </a:prstGeom>
        </p:spPr>
      </p:pic>
      <p:pic>
        <p:nvPicPr>
          <p:cNvPr id="128" name="Image 117" descr="preencoded.png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7333171" y="11563452"/>
            <a:ext cx="32148" cy="20123"/>
          </a:xfrm>
          <a:prstGeom prst="rect">
            <a:avLst/>
          </a:prstGeom>
        </p:spPr>
      </p:pic>
      <p:pic>
        <p:nvPicPr>
          <p:cNvPr id="129" name="Image 118" descr="preencoded.png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7332074" y="11535246"/>
            <a:ext cx="13838" cy="15159"/>
          </a:xfrm>
          <a:prstGeom prst="rect">
            <a:avLst/>
          </a:prstGeom>
        </p:spPr>
      </p:pic>
      <p:pic>
        <p:nvPicPr>
          <p:cNvPr id="130" name="Image 1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39097" y="10636225"/>
            <a:ext cx="820" cy="350"/>
          </a:xfrm>
          <a:prstGeom prst="rect">
            <a:avLst/>
          </a:prstGeom>
        </p:spPr>
      </p:pic>
      <p:pic>
        <p:nvPicPr>
          <p:cNvPr id="131" name="Image 120" descr="preencoded.png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7289251" y="9930860"/>
            <a:ext cx="16325" cy="17162"/>
          </a:xfrm>
          <a:prstGeom prst="rect">
            <a:avLst/>
          </a:prstGeom>
        </p:spPr>
      </p:pic>
      <p:pic>
        <p:nvPicPr>
          <p:cNvPr id="132" name="Image 121" descr="preencoded.png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6386526" y="10476068"/>
            <a:ext cx="17180" cy="16659"/>
          </a:xfrm>
          <a:prstGeom prst="rect">
            <a:avLst/>
          </a:prstGeom>
        </p:spPr>
      </p:pic>
      <p:pic>
        <p:nvPicPr>
          <p:cNvPr id="133" name="Image 122" descr="preencoded.png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0" y="5752917"/>
            <a:ext cx="3230143" cy="4758345"/>
          </a:xfrm>
          <a:prstGeom prst="rect">
            <a:avLst/>
          </a:prstGeom>
        </p:spPr>
      </p:pic>
      <p:pic>
        <p:nvPicPr>
          <p:cNvPr id="134" name="Image 123" descr="preencoded.png"/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3699086" y="13351154"/>
            <a:ext cx="313500" cy="334789"/>
          </a:xfrm>
          <a:prstGeom prst="rect">
            <a:avLst/>
          </a:prstGeom>
        </p:spPr>
      </p:pic>
      <p:pic>
        <p:nvPicPr>
          <p:cNvPr id="135" name="Image 124" descr="preencoded.png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14399" y="8988106"/>
            <a:ext cx="335597" cy="270752"/>
          </a:xfrm>
          <a:prstGeom prst="rect">
            <a:avLst/>
          </a:prstGeom>
        </p:spPr>
      </p:pic>
      <p:pic>
        <p:nvPicPr>
          <p:cNvPr id="136" name="Image 125" descr="preencoded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246275" y="8860572"/>
            <a:ext cx="392381" cy="203178"/>
          </a:xfrm>
          <a:prstGeom prst="rect">
            <a:avLst/>
          </a:prstGeom>
        </p:spPr>
      </p:pic>
      <p:pic>
        <p:nvPicPr>
          <p:cNvPr id="137" name="Image 126" descr="preencoded.png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8491398" y="8461759"/>
            <a:ext cx="216603" cy="267236"/>
          </a:xfrm>
          <a:prstGeom prst="rect">
            <a:avLst/>
          </a:prstGeom>
        </p:spPr>
      </p:pic>
      <p:pic>
        <p:nvPicPr>
          <p:cNvPr id="138" name="Image 127" descr="preencoded.png"/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8300445" y="7755167"/>
            <a:ext cx="550582" cy="478101"/>
          </a:xfrm>
          <a:prstGeom prst="rect">
            <a:avLst/>
          </a:prstGeom>
        </p:spPr>
      </p:pic>
      <p:pic>
        <p:nvPicPr>
          <p:cNvPr id="139" name="Image 128" descr="preencoded.png"/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0897133" y="8883904"/>
            <a:ext cx="634371" cy="317736"/>
          </a:xfrm>
          <a:prstGeom prst="rect">
            <a:avLst/>
          </a:prstGeom>
        </p:spPr>
      </p:pic>
      <p:pic>
        <p:nvPicPr>
          <p:cNvPr id="140" name="Image 129" descr="preencoded.png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9621869" y="7830756"/>
            <a:ext cx="2311834" cy="1267027"/>
          </a:xfrm>
          <a:prstGeom prst="rect">
            <a:avLst/>
          </a:prstGeom>
        </p:spPr>
      </p:pic>
      <p:pic>
        <p:nvPicPr>
          <p:cNvPr id="141" name="Image 130" descr="preencoded.png"/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094837" y="3065252"/>
            <a:ext cx="9640108" cy="5988757"/>
          </a:xfrm>
          <a:prstGeom prst="rect">
            <a:avLst/>
          </a:prstGeom>
        </p:spPr>
      </p:pic>
      <p:pic>
        <p:nvPicPr>
          <p:cNvPr id="142" name="Image 131" descr="preencoded.png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952763" y="8917096"/>
            <a:ext cx="810821" cy="569451"/>
          </a:xfrm>
          <a:prstGeom prst="rect">
            <a:avLst/>
          </a:prstGeom>
        </p:spPr>
      </p:pic>
      <p:pic>
        <p:nvPicPr>
          <p:cNvPr id="143" name="Image 132" descr="preencoded.png"/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8241423" y="8120630"/>
            <a:ext cx="1027882" cy="689056"/>
          </a:xfrm>
          <a:prstGeom prst="rect">
            <a:avLst/>
          </a:prstGeom>
        </p:spPr>
      </p:pic>
      <p:pic>
        <p:nvPicPr>
          <p:cNvPr id="144" name="Image 133" descr="preencoded.png"/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0149915" y="8703720"/>
            <a:ext cx="980943" cy="657802"/>
          </a:xfrm>
          <a:prstGeom prst="rect">
            <a:avLst/>
          </a:prstGeom>
        </p:spPr>
      </p:pic>
      <p:pic>
        <p:nvPicPr>
          <p:cNvPr id="145" name="Image 134" descr="preencoded.png"/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7073601" y="8931827"/>
            <a:ext cx="31264" cy="28944"/>
          </a:xfrm>
          <a:prstGeom prst="rect">
            <a:avLst/>
          </a:prstGeom>
        </p:spPr>
      </p:pic>
      <p:pic>
        <p:nvPicPr>
          <p:cNvPr id="146" name="Image 135" descr="preencoded.png"/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8079905" y="8930580"/>
            <a:ext cx="112613" cy="237595"/>
          </a:xfrm>
          <a:prstGeom prst="rect">
            <a:avLst/>
          </a:prstGeom>
        </p:spPr>
      </p:pic>
      <p:pic>
        <p:nvPicPr>
          <p:cNvPr id="147" name="Image 136" descr="preencoded.png"/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7525190" y="8418283"/>
            <a:ext cx="451222" cy="231372"/>
          </a:xfrm>
          <a:prstGeom prst="rect">
            <a:avLst/>
          </a:prstGeom>
        </p:spPr>
      </p:pic>
      <p:pic>
        <p:nvPicPr>
          <p:cNvPr id="148" name="Image 137" descr="preencoded.png"/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7881264" y="8724708"/>
            <a:ext cx="229648" cy="226910"/>
          </a:xfrm>
          <a:prstGeom prst="rect">
            <a:avLst/>
          </a:prstGeom>
        </p:spPr>
      </p:pic>
      <p:pic>
        <p:nvPicPr>
          <p:cNvPr id="149" name="Image 138" descr="preencoded.png"/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7135860" y="8197521"/>
            <a:ext cx="230285" cy="189750"/>
          </a:xfrm>
          <a:prstGeom prst="rect">
            <a:avLst/>
          </a:prstGeom>
        </p:spPr>
      </p:pic>
      <p:pic>
        <p:nvPicPr>
          <p:cNvPr id="150" name="Image 139" descr="preencoded.png"/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8249286" y="8807162"/>
            <a:ext cx="369638" cy="243846"/>
          </a:xfrm>
          <a:prstGeom prst="rect">
            <a:avLst/>
          </a:prstGeom>
        </p:spPr>
      </p:pic>
      <p:pic>
        <p:nvPicPr>
          <p:cNvPr id="151" name="Image 140" descr="preencoded.png"/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7330567" y="8522050"/>
            <a:ext cx="265662" cy="173521"/>
          </a:xfrm>
          <a:prstGeom prst="rect">
            <a:avLst/>
          </a:prstGeom>
        </p:spPr>
      </p:pic>
      <p:pic>
        <p:nvPicPr>
          <p:cNvPr id="152" name="Image 141" descr="preencoded.png"/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7675676" y="8239792"/>
            <a:ext cx="393292" cy="233614"/>
          </a:xfrm>
          <a:prstGeom prst="rect">
            <a:avLst/>
          </a:prstGeom>
        </p:spPr>
      </p:pic>
      <p:pic>
        <p:nvPicPr>
          <p:cNvPr id="153" name="Image 142" descr="preencoded.png"/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7323961" y="7863012"/>
            <a:ext cx="529749" cy="714198"/>
          </a:xfrm>
          <a:prstGeom prst="rect">
            <a:avLst/>
          </a:prstGeom>
        </p:spPr>
      </p:pic>
      <p:pic>
        <p:nvPicPr>
          <p:cNvPr id="154" name="Image 143" descr="preencoded.png"/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7451888" y="7590734"/>
            <a:ext cx="408381" cy="328380"/>
          </a:xfrm>
          <a:prstGeom prst="rect">
            <a:avLst/>
          </a:prstGeom>
        </p:spPr>
      </p:pic>
      <p:pic>
        <p:nvPicPr>
          <p:cNvPr id="155" name="Image 144" descr="preencoded.png"/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223960" y="7383633"/>
            <a:ext cx="370635" cy="242556"/>
          </a:xfrm>
          <a:prstGeom prst="rect">
            <a:avLst/>
          </a:prstGeom>
        </p:spPr>
      </p:pic>
      <p:pic>
        <p:nvPicPr>
          <p:cNvPr id="156" name="Image 145" descr="preencoded.png"/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54309" y="5983663"/>
            <a:ext cx="630522" cy="1394839"/>
          </a:xfrm>
          <a:prstGeom prst="rect">
            <a:avLst/>
          </a:prstGeom>
        </p:spPr>
      </p:pic>
      <p:pic>
        <p:nvPicPr>
          <p:cNvPr id="157" name="Image 146" descr="preencoded.png"/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6725227" y="8230924"/>
            <a:ext cx="820354" cy="811445"/>
          </a:xfrm>
          <a:prstGeom prst="rect">
            <a:avLst/>
          </a:prstGeom>
        </p:spPr>
      </p:pic>
      <p:pic>
        <p:nvPicPr>
          <p:cNvPr id="158" name="Image 147" descr="preencoded.png"/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6533979" y="7249641"/>
            <a:ext cx="571278" cy="1093874"/>
          </a:xfrm>
          <a:prstGeom prst="rect">
            <a:avLst/>
          </a:prstGeom>
        </p:spPr>
      </p:pic>
      <p:pic>
        <p:nvPicPr>
          <p:cNvPr id="159" name="Image 148" descr="preencoded.png"/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843763" y="8374924"/>
            <a:ext cx="21830" cy="21329"/>
          </a:xfrm>
          <a:prstGeom prst="rect">
            <a:avLst/>
          </a:prstGeom>
        </p:spPr>
      </p:pic>
      <p:pic>
        <p:nvPicPr>
          <p:cNvPr id="160" name="Image 149" descr="preencoded.png"/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8101586" y="8999761"/>
            <a:ext cx="497104" cy="501486"/>
          </a:xfrm>
          <a:prstGeom prst="rect">
            <a:avLst/>
          </a:prstGeom>
        </p:spPr>
      </p:pic>
      <p:pic>
        <p:nvPicPr>
          <p:cNvPr id="161" name="Image 150" descr="preencoded.png"/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7755256" y="8624553"/>
            <a:ext cx="345405" cy="335176"/>
          </a:xfrm>
          <a:prstGeom prst="rect">
            <a:avLst/>
          </a:prstGeom>
        </p:spPr>
      </p:pic>
      <p:pic>
        <p:nvPicPr>
          <p:cNvPr id="162" name="Image 151" descr="preencoded.png"/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7892999" y="8456659"/>
            <a:ext cx="405478" cy="244487"/>
          </a:xfrm>
          <a:prstGeom prst="rect">
            <a:avLst/>
          </a:prstGeom>
        </p:spPr>
      </p:pic>
      <p:pic>
        <p:nvPicPr>
          <p:cNvPr id="163" name="Image 152" descr="preencoded.png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6406109" y="7833122"/>
            <a:ext cx="260913" cy="380842"/>
          </a:xfrm>
          <a:prstGeom prst="rect">
            <a:avLst/>
          </a:prstGeom>
        </p:spPr>
      </p:pic>
      <p:pic>
        <p:nvPicPr>
          <p:cNvPr id="164" name="Image 153" descr="preencoded.png"/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6721531" y="7926645"/>
            <a:ext cx="41005" cy="48050"/>
          </a:xfrm>
          <a:prstGeom prst="rect">
            <a:avLst/>
          </a:prstGeom>
        </p:spPr>
      </p:pic>
      <p:pic>
        <p:nvPicPr>
          <p:cNvPr id="165" name="Image 154" descr="preencoded.png"/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5613290" y="6523779"/>
            <a:ext cx="629126" cy="428597"/>
          </a:xfrm>
          <a:prstGeom prst="rect">
            <a:avLst/>
          </a:prstGeom>
        </p:spPr>
      </p:pic>
      <p:pic>
        <p:nvPicPr>
          <p:cNvPr id="166" name="Image 155" descr="preencoded.png"/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7367392" y="8579780"/>
            <a:ext cx="681875" cy="800326"/>
          </a:xfrm>
          <a:prstGeom prst="rect">
            <a:avLst/>
          </a:prstGeom>
        </p:spPr>
      </p:pic>
      <p:pic>
        <p:nvPicPr>
          <p:cNvPr id="167" name="Image 156" descr="preencoded.png"/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6867012" y="8394964"/>
            <a:ext cx="26925" cy="23102"/>
          </a:xfrm>
          <a:prstGeom prst="rect">
            <a:avLst/>
          </a:prstGeom>
        </p:spPr>
      </p:pic>
      <p:pic>
        <p:nvPicPr>
          <p:cNvPr id="168" name="Image 157" descr="preencoded.png"/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8122250" y="8884335"/>
            <a:ext cx="111079" cy="120718"/>
          </a:xfrm>
          <a:prstGeom prst="rect">
            <a:avLst/>
          </a:prstGeom>
        </p:spPr>
      </p:pic>
      <p:pic>
        <p:nvPicPr>
          <p:cNvPr id="169" name="Image 158" descr="preencoded.png"/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7528495" y="8551227"/>
            <a:ext cx="20348" cy="43777"/>
          </a:xfrm>
          <a:prstGeom prst="rect">
            <a:avLst/>
          </a:prstGeom>
        </p:spPr>
      </p:pic>
      <p:pic>
        <p:nvPicPr>
          <p:cNvPr id="170" name="Image 159" descr="preencoded.png"/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8169053" y="7727984"/>
            <a:ext cx="348447" cy="261894"/>
          </a:xfrm>
          <a:prstGeom prst="rect">
            <a:avLst/>
          </a:prstGeom>
        </p:spPr>
      </p:pic>
      <p:pic>
        <p:nvPicPr>
          <p:cNvPr id="171" name="Image 160" descr="preencoded.png"/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7316784" y="8316544"/>
            <a:ext cx="56115" cy="80066"/>
          </a:xfrm>
          <a:prstGeom prst="rect">
            <a:avLst/>
          </a:prstGeom>
        </p:spPr>
      </p:pic>
      <p:pic>
        <p:nvPicPr>
          <p:cNvPr id="172" name="Image 161" descr="preencoded.png"/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8178906" y="7555133"/>
            <a:ext cx="418000" cy="261286"/>
          </a:xfrm>
          <a:prstGeom prst="rect">
            <a:avLst/>
          </a:prstGeom>
        </p:spPr>
      </p:pic>
      <p:pic>
        <p:nvPicPr>
          <p:cNvPr id="173" name="Image 162" descr="preencoded.png"/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7409149" y="8844437"/>
            <a:ext cx="17505" cy="20095"/>
          </a:xfrm>
          <a:prstGeom prst="rect">
            <a:avLst/>
          </a:prstGeom>
        </p:spPr>
      </p:pic>
      <p:pic>
        <p:nvPicPr>
          <p:cNvPr id="174" name="Image 163" descr="preencoded.png"/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8033364" y="8862253"/>
            <a:ext cx="120665" cy="146642"/>
          </a:xfrm>
          <a:prstGeom prst="rect">
            <a:avLst/>
          </a:prstGeom>
        </p:spPr>
      </p:pic>
      <p:pic>
        <p:nvPicPr>
          <p:cNvPr id="175" name="Image 164" descr="preencoded.png"/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8146502" y="8953364"/>
            <a:ext cx="157434" cy="126789"/>
          </a:xfrm>
          <a:prstGeom prst="rect">
            <a:avLst/>
          </a:prstGeom>
        </p:spPr>
      </p:pic>
      <p:pic>
        <p:nvPicPr>
          <p:cNvPr id="176" name="Image 165" descr="preencoded.png"/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7181907" y="8001943"/>
            <a:ext cx="230891" cy="276774"/>
          </a:xfrm>
          <a:prstGeom prst="rect">
            <a:avLst/>
          </a:prstGeom>
        </p:spPr>
      </p:pic>
      <p:pic>
        <p:nvPicPr>
          <p:cNvPr id="177" name="Image 166" descr="preencoded.png"/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7263970" y="5799717"/>
            <a:ext cx="1488532" cy="1774230"/>
          </a:xfrm>
          <a:prstGeom prst="rect">
            <a:avLst/>
          </a:prstGeom>
        </p:spPr>
      </p:pic>
      <p:pic>
        <p:nvPicPr>
          <p:cNvPr id="178" name="Image 167" descr="preencoded.png"/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7790403" y="7885181"/>
            <a:ext cx="576134" cy="545015"/>
          </a:xfrm>
          <a:prstGeom prst="rect">
            <a:avLst/>
          </a:prstGeom>
        </p:spPr>
      </p:pic>
      <p:pic>
        <p:nvPicPr>
          <p:cNvPr id="179" name="Image 168" descr="preencoded.png"/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5229728" y="8970277"/>
            <a:ext cx="1427653" cy="685567"/>
          </a:xfrm>
          <a:prstGeom prst="rect">
            <a:avLst/>
          </a:prstGeom>
        </p:spPr>
      </p:pic>
      <p:pic>
        <p:nvPicPr>
          <p:cNvPr id="180" name="Image 169" descr="preencoded.png"/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133190" y="8481216"/>
            <a:ext cx="548818" cy="384470"/>
          </a:xfrm>
          <a:prstGeom prst="rect">
            <a:avLst/>
          </a:prstGeom>
        </p:spPr>
      </p:pic>
      <p:pic>
        <p:nvPicPr>
          <p:cNvPr id="181" name="Image 170" descr="preencoded.png"/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8054340" y="8654427"/>
            <a:ext cx="248355" cy="321025"/>
          </a:xfrm>
          <a:prstGeom prst="rect">
            <a:avLst/>
          </a:prstGeom>
        </p:spPr>
      </p:pic>
      <p:pic>
        <p:nvPicPr>
          <p:cNvPr id="182" name="Image 171" descr="preencoded.png"/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7622280" y="6149377"/>
            <a:ext cx="747783" cy="1698929"/>
          </a:xfrm>
          <a:prstGeom prst="rect">
            <a:avLst/>
          </a:prstGeom>
        </p:spPr>
      </p:pic>
      <p:pic>
        <p:nvPicPr>
          <p:cNvPr id="183" name="Image 172" descr="preencoded.png"/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7747986" y="8597829"/>
            <a:ext cx="193965" cy="129626"/>
          </a:xfrm>
          <a:prstGeom prst="rect">
            <a:avLst/>
          </a:prstGeom>
        </p:spPr>
      </p:pic>
      <p:pic>
        <p:nvPicPr>
          <p:cNvPr id="184" name="Image 173" descr="preencoded.png"/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7944736" y="8364875"/>
            <a:ext cx="334098" cy="171106"/>
          </a:xfrm>
          <a:prstGeom prst="rect">
            <a:avLst/>
          </a:prstGeom>
        </p:spPr>
      </p:pic>
      <p:pic>
        <p:nvPicPr>
          <p:cNvPr id="185" name="Image 174" descr="preencoded.png"/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7691963" y="8827198"/>
            <a:ext cx="20659" cy="21775"/>
          </a:xfrm>
          <a:prstGeom prst="rect">
            <a:avLst/>
          </a:prstGeom>
        </p:spPr>
      </p:pic>
      <p:pic>
        <p:nvPicPr>
          <p:cNvPr id="186" name="Image 175" descr="preencoded.png"/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7693653" y="8987179"/>
            <a:ext cx="14994" cy="14635"/>
          </a:xfrm>
          <a:prstGeom prst="rect">
            <a:avLst/>
          </a:prstGeom>
        </p:spPr>
      </p:pic>
      <p:pic>
        <p:nvPicPr>
          <p:cNvPr id="187" name="Image 176" descr="preencoded.png"/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3526953" y="10825209"/>
            <a:ext cx="36164" cy="51265"/>
          </a:xfrm>
          <a:prstGeom prst="rect">
            <a:avLst/>
          </a:prstGeom>
        </p:spPr>
      </p:pic>
      <p:pic>
        <p:nvPicPr>
          <p:cNvPr id="188" name="Image 177" descr="preencoded.png"/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2856257" y="10892554"/>
            <a:ext cx="777358" cy="662471"/>
          </a:xfrm>
          <a:prstGeom prst="rect">
            <a:avLst/>
          </a:prstGeom>
        </p:spPr>
      </p:pic>
      <p:pic>
        <p:nvPicPr>
          <p:cNvPr id="189" name="Image 178" descr="preencoded.png"/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3341039" y="10510872"/>
            <a:ext cx="52101" cy="33679"/>
          </a:xfrm>
          <a:prstGeom prst="rect">
            <a:avLst/>
          </a:prstGeom>
        </p:spPr>
      </p:pic>
      <p:pic>
        <p:nvPicPr>
          <p:cNvPr id="190" name="Image 179" descr="preencoded.png"/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3314718" y="10532433"/>
            <a:ext cx="61532" cy="53299"/>
          </a:xfrm>
          <a:prstGeom prst="rect">
            <a:avLst/>
          </a:prstGeom>
        </p:spPr>
      </p:pic>
      <p:pic>
        <p:nvPicPr>
          <p:cNvPr id="191" name="Image 180" descr="preencoded.png"/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2360122" y="11248792"/>
            <a:ext cx="2595526" cy="959489"/>
          </a:xfrm>
          <a:prstGeom prst="rect">
            <a:avLst/>
          </a:prstGeom>
        </p:spPr>
      </p:pic>
      <p:pic>
        <p:nvPicPr>
          <p:cNvPr id="192" name="Image 181" descr="preencoded.png"/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2763018" y="10743409"/>
            <a:ext cx="310952" cy="264288"/>
          </a:xfrm>
          <a:prstGeom prst="rect">
            <a:avLst/>
          </a:prstGeom>
        </p:spPr>
      </p:pic>
      <p:pic>
        <p:nvPicPr>
          <p:cNvPr id="193" name="Image 182" descr="preencoded.png"/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2638306" y="10286398"/>
            <a:ext cx="438692" cy="519516"/>
          </a:xfrm>
          <a:prstGeom prst="rect">
            <a:avLst/>
          </a:prstGeom>
        </p:spPr>
      </p:pic>
      <p:pic>
        <p:nvPicPr>
          <p:cNvPr id="194" name="Image 183" descr="preencoded.png"/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191248" y="9912080"/>
            <a:ext cx="518633" cy="1125913"/>
          </a:xfrm>
          <a:prstGeom prst="rect">
            <a:avLst/>
          </a:prstGeom>
        </p:spPr>
      </p:pic>
      <p:pic>
        <p:nvPicPr>
          <p:cNvPr id="195" name="Image 184" descr="preencoded.png"/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611151" y="11167188"/>
            <a:ext cx="1120104" cy="378228"/>
          </a:xfrm>
          <a:prstGeom prst="rect">
            <a:avLst/>
          </a:prstGeom>
        </p:spPr>
      </p:pic>
      <p:pic>
        <p:nvPicPr>
          <p:cNvPr id="196" name="Image 185" descr="preencoded.png"/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3588957" y="10385992"/>
            <a:ext cx="555470" cy="923804"/>
          </a:xfrm>
          <a:prstGeom prst="rect">
            <a:avLst/>
          </a:prstGeom>
        </p:spPr>
      </p:pic>
      <p:pic>
        <p:nvPicPr>
          <p:cNvPr id="197" name="Image 186" descr="preencoded.png"/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2482310" y="10410862"/>
            <a:ext cx="480824" cy="866778"/>
          </a:xfrm>
          <a:prstGeom prst="rect">
            <a:avLst/>
          </a:prstGeom>
        </p:spPr>
      </p:pic>
      <p:pic>
        <p:nvPicPr>
          <p:cNvPr id="198" name="Image 187" descr="preencoded.png"/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2750508" y="10233791"/>
            <a:ext cx="431706" cy="877171"/>
          </a:xfrm>
          <a:prstGeom prst="rect">
            <a:avLst/>
          </a:prstGeom>
        </p:spPr>
      </p:pic>
      <p:pic>
        <p:nvPicPr>
          <p:cNvPr id="199" name="Image 188" descr="preencoded.png"/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6383198" y="12354629"/>
            <a:ext cx="204491" cy="397287"/>
          </a:xfrm>
          <a:prstGeom prst="rect">
            <a:avLst/>
          </a:prstGeom>
        </p:spPr>
      </p:pic>
      <p:pic>
        <p:nvPicPr>
          <p:cNvPr id="200" name="Image 189" descr="preencoded.png"/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7243511" y="12323614"/>
            <a:ext cx="131010" cy="80876"/>
          </a:xfrm>
          <a:prstGeom prst="rect">
            <a:avLst/>
          </a:prstGeom>
        </p:spPr>
      </p:pic>
      <p:pic>
        <p:nvPicPr>
          <p:cNvPr id="201" name="Image 190" descr="preencoded.png"/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7545358" y="12341842"/>
            <a:ext cx="92457" cy="46503"/>
          </a:xfrm>
          <a:prstGeom prst="rect">
            <a:avLst/>
          </a:prstGeom>
        </p:spPr>
      </p:pic>
      <p:pic>
        <p:nvPicPr>
          <p:cNvPr id="202" name="Image 191" descr="preencoded.png"/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901678" y="10066551"/>
            <a:ext cx="286417" cy="225264"/>
          </a:xfrm>
          <a:prstGeom prst="rect">
            <a:avLst/>
          </a:prstGeom>
        </p:spPr>
      </p:pic>
      <p:pic>
        <p:nvPicPr>
          <p:cNvPr id="203" name="Image 192" descr="preencoded.png"/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441629" y="9030664"/>
            <a:ext cx="194158" cy="194363"/>
          </a:xfrm>
          <a:prstGeom prst="rect">
            <a:avLst/>
          </a:prstGeom>
        </p:spPr>
      </p:pic>
      <p:pic>
        <p:nvPicPr>
          <p:cNvPr id="204" name="Image 193" descr="preencoded.png"/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8814164" y="9438642"/>
            <a:ext cx="138835" cy="87917"/>
          </a:xfrm>
          <a:prstGeom prst="rect">
            <a:avLst/>
          </a:prstGeom>
        </p:spPr>
      </p:pic>
      <p:pic>
        <p:nvPicPr>
          <p:cNvPr id="205" name="Image 194" descr="preencoded.png"/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8923930" y="9582100"/>
            <a:ext cx="108964" cy="288054"/>
          </a:xfrm>
          <a:prstGeom prst="rect">
            <a:avLst/>
          </a:prstGeom>
        </p:spPr>
      </p:pic>
      <p:pic>
        <p:nvPicPr>
          <p:cNvPr id="206" name="Image 195" descr="preencoded.png"/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179144" y="9318411"/>
            <a:ext cx="572818" cy="571593"/>
          </a:xfrm>
          <a:prstGeom prst="rect">
            <a:avLst/>
          </a:prstGeom>
        </p:spPr>
      </p:pic>
      <p:pic>
        <p:nvPicPr>
          <p:cNvPr id="207" name="Image 196" descr="preencoded.png"/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9475527" y="9145032"/>
            <a:ext cx="1100967" cy="995062"/>
          </a:xfrm>
          <a:prstGeom prst="rect">
            <a:avLst/>
          </a:prstGeom>
        </p:spPr>
      </p:pic>
      <p:pic>
        <p:nvPicPr>
          <p:cNvPr id="208" name="Image 197" descr="preencoded.png"/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8963459" y="9590856"/>
            <a:ext cx="259720" cy="291049"/>
          </a:xfrm>
          <a:prstGeom prst="rect">
            <a:avLst/>
          </a:prstGeom>
        </p:spPr>
      </p:pic>
      <p:pic>
        <p:nvPicPr>
          <p:cNvPr id="209" name="Image 198" descr="preencoded.png"/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8968987" y="9504821"/>
            <a:ext cx="100968" cy="122591"/>
          </a:xfrm>
          <a:prstGeom prst="rect">
            <a:avLst/>
          </a:prstGeom>
        </p:spPr>
      </p:pic>
      <p:pic>
        <p:nvPicPr>
          <p:cNvPr id="210" name="Image 199" descr="preencoded.png"/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9922559" y="10048221"/>
            <a:ext cx="458085" cy="600838"/>
          </a:xfrm>
          <a:prstGeom prst="rect">
            <a:avLst/>
          </a:prstGeom>
        </p:spPr>
      </p:pic>
      <p:pic>
        <p:nvPicPr>
          <p:cNvPr id="211" name="Image 200" descr="preencoded.png"/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8921064" y="9650065"/>
            <a:ext cx="91376" cy="105863"/>
          </a:xfrm>
          <a:prstGeom prst="rect">
            <a:avLst/>
          </a:prstGeom>
        </p:spPr>
      </p:pic>
      <p:pic>
        <p:nvPicPr>
          <p:cNvPr id="212" name="Image 201" descr="preencoded.png"/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9855667" y="10059795"/>
            <a:ext cx="60950" cy="112995"/>
          </a:xfrm>
          <a:prstGeom prst="rect">
            <a:avLst/>
          </a:prstGeom>
        </p:spPr>
      </p:pic>
      <p:pic>
        <p:nvPicPr>
          <p:cNvPr id="213" name="Image 202" descr="preencoded.png"/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8945593" y="9677248"/>
            <a:ext cx="1198802" cy="991921"/>
          </a:xfrm>
          <a:prstGeom prst="rect">
            <a:avLst/>
          </a:prstGeom>
        </p:spPr>
      </p:pic>
      <p:pic>
        <p:nvPicPr>
          <p:cNvPr id="214" name="Image 203" descr="preencoded.png"/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9010048" y="9323831"/>
            <a:ext cx="385006" cy="354050"/>
          </a:xfrm>
          <a:prstGeom prst="rect">
            <a:avLst/>
          </a:prstGeom>
        </p:spPr>
      </p:pic>
      <p:pic>
        <p:nvPicPr>
          <p:cNvPr id="215" name="Image 204" descr="preencoded.png"/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8437551" y="8973384"/>
            <a:ext cx="1102867" cy="466248"/>
          </a:xfrm>
          <a:prstGeom prst="rect">
            <a:avLst/>
          </a:prstGeom>
        </p:spPr>
      </p:pic>
      <p:pic>
        <p:nvPicPr>
          <p:cNvPr id="216" name="Image 205" descr="preencoded.png"/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9392139" y="10495843"/>
            <a:ext cx="698287" cy="402208"/>
          </a:xfrm>
          <a:prstGeom prst="rect">
            <a:avLst/>
          </a:prstGeom>
        </p:spPr>
      </p:pic>
      <p:pic>
        <p:nvPicPr>
          <p:cNvPr id="217" name="Image 206" descr="preencoded.png"/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9532016" y="12292040"/>
            <a:ext cx="25480" cy="35443"/>
          </a:xfrm>
          <a:prstGeom prst="rect">
            <a:avLst/>
          </a:prstGeom>
        </p:spPr>
      </p:pic>
      <p:pic>
        <p:nvPicPr>
          <p:cNvPr id="218" name="Image 207" descr="preencoded.png"/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7655217" y="11829014"/>
            <a:ext cx="707588" cy="791108"/>
          </a:xfrm>
          <a:prstGeom prst="rect">
            <a:avLst/>
          </a:prstGeom>
        </p:spPr>
      </p:pic>
      <p:pic>
        <p:nvPicPr>
          <p:cNvPr id="219" name="Image 208" descr="preencoded.png"/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6681869" y="10726133"/>
            <a:ext cx="460744" cy="337031"/>
          </a:xfrm>
          <a:prstGeom prst="rect">
            <a:avLst/>
          </a:prstGeom>
        </p:spPr>
      </p:pic>
      <p:pic>
        <p:nvPicPr>
          <p:cNvPr id="220" name="Image 209" descr="preencoded.png"/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8629916" y="11709726"/>
            <a:ext cx="114042" cy="133579"/>
          </a:xfrm>
          <a:prstGeom prst="rect">
            <a:avLst/>
          </a:prstGeom>
        </p:spPr>
      </p:pic>
      <p:pic>
        <p:nvPicPr>
          <p:cNvPr id="221" name="Image 210" descr="preencoded.png"/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7036938" y="10881320"/>
            <a:ext cx="186083" cy="364313"/>
          </a:xfrm>
          <a:prstGeom prst="rect">
            <a:avLst/>
          </a:prstGeom>
        </p:spPr>
      </p:pic>
      <p:pic>
        <p:nvPicPr>
          <p:cNvPr id="222" name="Image 211" descr="preencoded.png"/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8120401" y="12593610"/>
            <a:ext cx="552085" cy="563259"/>
          </a:xfrm>
          <a:prstGeom prst="rect">
            <a:avLst/>
          </a:prstGeom>
        </p:spPr>
      </p:pic>
      <p:pic>
        <p:nvPicPr>
          <p:cNvPr id="223" name="Image 212" descr="preencoded.png"/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7679650" y="11282561"/>
            <a:ext cx="1091159" cy="1072086"/>
          </a:xfrm>
          <a:prstGeom prst="rect">
            <a:avLst/>
          </a:prstGeom>
        </p:spPr>
      </p:pic>
      <p:pic>
        <p:nvPicPr>
          <p:cNvPr id="224" name="Image 213" descr="preencoded.png"/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7807394" y="10960810"/>
            <a:ext cx="758493" cy="513144"/>
          </a:xfrm>
          <a:prstGeom prst="rect">
            <a:avLst/>
          </a:prstGeom>
        </p:spPr>
      </p:pic>
      <p:pic>
        <p:nvPicPr>
          <p:cNvPr id="225" name="Image 214" descr="preencoded.png"/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7620421" y="11373982"/>
            <a:ext cx="436342" cy="503197"/>
          </a:xfrm>
          <a:prstGeom prst="rect">
            <a:avLst/>
          </a:prstGeom>
        </p:spPr>
      </p:pic>
      <p:pic>
        <p:nvPicPr>
          <p:cNvPr id="226" name="Image 215" descr="preencoded.png"/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6506439" y="10976012"/>
            <a:ext cx="359445" cy="374083"/>
          </a:xfrm>
          <a:prstGeom prst="rect">
            <a:avLst/>
          </a:prstGeom>
        </p:spPr>
      </p:pic>
      <p:pic>
        <p:nvPicPr>
          <p:cNvPr id="227" name="Image 216" descr="preencoded.png"/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7474236" y="10841608"/>
            <a:ext cx="445093" cy="659262"/>
          </a:xfrm>
          <a:prstGeom prst="rect">
            <a:avLst/>
          </a:prstGeom>
        </p:spPr>
      </p:pic>
      <p:pic>
        <p:nvPicPr>
          <p:cNvPr id="228" name="Image 217" descr="preencoded.png"/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6504444" y="9337089"/>
            <a:ext cx="1178925" cy="1172623"/>
          </a:xfrm>
          <a:prstGeom prst="rect">
            <a:avLst/>
          </a:prstGeom>
        </p:spPr>
      </p:pic>
      <p:pic>
        <p:nvPicPr>
          <p:cNvPr id="229" name="Image 218" descr="preencoded.png"/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8386732" y="9705094"/>
            <a:ext cx="699255" cy="624570"/>
          </a:xfrm>
          <a:prstGeom prst="rect">
            <a:avLst/>
          </a:prstGeom>
        </p:spPr>
      </p:pic>
      <p:pic>
        <p:nvPicPr>
          <p:cNvPr id="230" name="Image 219" descr="preencoded.png"/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6029540" y="9966951"/>
            <a:ext cx="487665" cy="447325"/>
          </a:xfrm>
          <a:prstGeom prst="rect">
            <a:avLst/>
          </a:prstGeom>
        </p:spPr>
      </p:pic>
      <p:pic>
        <p:nvPicPr>
          <p:cNvPr id="231" name="Image 220" descr="preencoded.png"/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9047551" y="10551452"/>
            <a:ext cx="391570" cy="343508"/>
          </a:xfrm>
          <a:prstGeom prst="rect">
            <a:avLst/>
          </a:prstGeom>
        </p:spPr>
      </p:pic>
      <p:pic>
        <p:nvPicPr>
          <p:cNvPr id="232" name="Image 221" descr="preencoded.png"/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8854205" y="10735844"/>
            <a:ext cx="867022" cy="663981"/>
          </a:xfrm>
          <a:prstGeom prst="rect">
            <a:avLst/>
          </a:prstGeom>
        </p:spPr>
      </p:pic>
      <p:pic>
        <p:nvPicPr>
          <p:cNvPr id="233" name="Image 222" descr="preencoded.png"/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7478662" y="11451763"/>
            <a:ext cx="344611" cy="365801"/>
          </a:xfrm>
          <a:prstGeom prst="rect">
            <a:avLst/>
          </a:prstGeom>
        </p:spPr>
      </p:pic>
      <p:pic>
        <p:nvPicPr>
          <p:cNvPr id="234" name="Image 223" descr="preencoded.png"/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6811095" y="10950057"/>
            <a:ext cx="262771" cy="376340"/>
          </a:xfrm>
          <a:prstGeom prst="rect">
            <a:avLst/>
          </a:prstGeom>
        </p:spPr>
      </p:pic>
      <p:pic>
        <p:nvPicPr>
          <p:cNvPr id="235" name="Image 224" descr="preencoded.png"/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6044712" y="10799381"/>
            <a:ext cx="182743" cy="63540"/>
          </a:xfrm>
          <a:prstGeom prst="rect">
            <a:avLst/>
          </a:prstGeom>
        </p:spPr>
      </p:pic>
      <p:pic>
        <p:nvPicPr>
          <p:cNvPr id="236" name="Image 225" descr="preencoded.png"/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6145152" y="10864707"/>
            <a:ext cx="428591" cy="324055"/>
          </a:xfrm>
          <a:prstGeom prst="rect">
            <a:avLst/>
          </a:prstGeom>
        </p:spPr>
      </p:pic>
      <p:pic>
        <p:nvPicPr>
          <p:cNvPr id="237" name="Image 226" descr="preencoded.png"/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7469383" y="11369911"/>
            <a:ext cx="176482" cy="170120"/>
          </a:xfrm>
          <a:prstGeom prst="rect">
            <a:avLst/>
          </a:prstGeom>
        </p:spPr>
      </p:pic>
      <p:pic>
        <p:nvPicPr>
          <p:cNvPr id="238" name="Image 227" descr="preencoded.png"/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6039392" y="10864528"/>
            <a:ext cx="196543" cy="116393"/>
          </a:xfrm>
          <a:prstGeom prst="rect">
            <a:avLst/>
          </a:prstGeom>
        </p:spPr>
      </p:pic>
      <p:pic>
        <p:nvPicPr>
          <p:cNvPr id="239" name="Image 228" descr="preencoded.png"/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8905288" y="11261418"/>
            <a:ext cx="468605" cy="597852"/>
          </a:xfrm>
          <a:prstGeom prst="rect">
            <a:avLst/>
          </a:prstGeom>
        </p:spPr>
      </p:pic>
      <p:pic>
        <p:nvPicPr>
          <p:cNvPr id="240" name="Image 229" descr="preencoded.png"/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0" y="11360197"/>
            <a:ext cx="17659400" cy="880861"/>
          </a:xfrm>
          <a:prstGeom prst="rect">
            <a:avLst/>
          </a:prstGeom>
        </p:spPr>
      </p:pic>
      <p:pic>
        <p:nvPicPr>
          <p:cNvPr id="241" name="Image 230" descr="preencoded.png"/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6342215" y="11100188"/>
            <a:ext cx="247526" cy="251259"/>
          </a:xfrm>
          <a:prstGeom prst="rect">
            <a:avLst/>
          </a:prstGeom>
        </p:spPr>
      </p:pic>
      <p:pic>
        <p:nvPicPr>
          <p:cNvPr id="242" name="Image 231" descr="preencoded.png"/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7516853" y="9603643"/>
            <a:ext cx="909563" cy="879906"/>
          </a:xfrm>
          <a:prstGeom prst="rect">
            <a:avLst/>
          </a:prstGeom>
        </p:spPr>
      </p:pic>
      <p:pic>
        <p:nvPicPr>
          <p:cNvPr id="243" name="Image 232" descr="preencoded.png"/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248582" y="9419313"/>
            <a:ext cx="699503" cy="564356"/>
          </a:xfrm>
          <a:prstGeom prst="rect">
            <a:avLst/>
          </a:prstGeom>
        </p:spPr>
      </p:pic>
      <p:pic>
        <p:nvPicPr>
          <p:cNvPr id="244" name="Image 233" descr="preencoded.png"/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9432991" y="12262622"/>
            <a:ext cx="420263" cy="813823"/>
          </a:xfrm>
          <a:prstGeom prst="rect">
            <a:avLst/>
          </a:prstGeom>
        </p:spPr>
      </p:pic>
      <p:pic>
        <p:nvPicPr>
          <p:cNvPr id="245" name="Image 234" descr="preencoded.png"/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293802" y="10133481"/>
            <a:ext cx="951699" cy="888885"/>
          </a:xfrm>
          <a:prstGeom prst="rect">
            <a:avLst/>
          </a:prstGeom>
        </p:spPr>
      </p:pic>
      <p:pic>
        <p:nvPicPr>
          <p:cNvPr id="246" name="Image 235" descr="preencoded.png"/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031948" y="9984984"/>
            <a:ext cx="716992" cy="774117"/>
          </a:xfrm>
          <a:prstGeom prst="rect">
            <a:avLst/>
          </a:prstGeom>
        </p:spPr>
      </p:pic>
      <p:pic>
        <p:nvPicPr>
          <p:cNvPr id="247" name="Image 236" descr="preencoded.png"/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835769" y="12109078"/>
            <a:ext cx="195597" cy="458756"/>
          </a:xfrm>
          <a:prstGeom prst="rect">
            <a:avLst/>
          </a:prstGeom>
        </p:spPr>
      </p:pic>
      <p:pic>
        <p:nvPicPr>
          <p:cNvPr id="248" name="Image 237" descr="preencoded.png"/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698002" y="12166836"/>
            <a:ext cx="611876" cy="990271"/>
          </a:xfrm>
          <a:prstGeom prst="rect">
            <a:avLst/>
          </a:prstGeom>
        </p:spPr>
      </p:pic>
      <p:pic>
        <p:nvPicPr>
          <p:cNvPr id="249" name="Image 238" descr="preencoded.png"/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7654911" y="12545464"/>
            <a:ext cx="787781" cy="743629"/>
          </a:xfrm>
          <a:prstGeom prst="rect">
            <a:avLst/>
          </a:prstGeom>
        </p:spPr>
      </p:pic>
      <p:pic>
        <p:nvPicPr>
          <p:cNvPr id="250" name="Image 239" descr="preencoded.png"/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7002943" y="10223897"/>
            <a:ext cx="904388" cy="712046"/>
          </a:xfrm>
          <a:prstGeom prst="rect">
            <a:avLst/>
          </a:prstGeom>
        </p:spPr>
      </p:pic>
      <p:pic>
        <p:nvPicPr>
          <p:cNvPr id="251" name="Image 240" descr="preencoded.png"/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7145449" y="10795710"/>
            <a:ext cx="686090" cy="558121"/>
          </a:xfrm>
          <a:prstGeom prst="rect">
            <a:avLst/>
          </a:prstGeom>
        </p:spPr>
      </p:pic>
      <p:pic>
        <p:nvPicPr>
          <p:cNvPr id="252" name="Image 241" descr="preencoded.png"/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8620702" y="11640254"/>
            <a:ext cx="126993" cy="110573"/>
          </a:xfrm>
          <a:prstGeom prst="rect">
            <a:avLst/>
          </a:prstGeom>
        </p:spPr>
      </p:pic>
      <p:pic>
        <p:nvPicPr>
          <p:cNvPr id="253" name="Image 242" descr="preencoded.png"/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8224362" y="10304199"/>
            <a:ext cx="960916" cy="803157"/>
          </a:xfrm>
          <a:prstGeom prst="rect">
            <a:avLst/>
          </a:prstGeom>
        </p:spPr>
      </p:pic>
      <p:pic>
        <p:nvPicPr>
          <p:cNvPr id="254" name="Image 243" descr="preencoded.png"/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6242933" y="11017746"/>
            <a:ext cx="184453" cy="190156"/>
          </a:xfrm>
          <a:prstGeom prst="rect">
            <a:avLst/>
          </a:prstGeom>
        </p:spPr>
      </p:pic>
      <p:pic>
        <p:nvPicPr>
          <p:cNvPr id="255" name="Image 244" descr="preencoded.png"/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6000599" y="10632756"/>
            <a:ext cx="364652" cy="264855"/>
          </a:xfrm>
          <a:prstGeom prst="rect">
            <a:avLst/>
          </a:prstGeom>
        </p:spPr>
      </p:pic>
      <p:pic>
        <p:nvPicPr>
          <p:cNvPr id="256" name="Image 245" descr="preencoded.png"/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303715" y="10904227"/>
            <a:ext cx="600735" cy="796314"/>
          </a:xfrm>
          <a:prstGeom prst="rect">
            <a:avLst/>
          </a:prstGeom>
        </p:spPr>
      </p:pic>
      <p:pic>
        <p:nvPicPr>
          <p:cNvPr id="257" name="Image 246" descr="preencoded.png"/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8353198" y="10890749"/>
            <a:ext cx="644379" cy="514170"/>
          </a:xfrm>
          <a:prstGeom prst="rect">
            <a:avLst/>
          </a:prstGeom>
        </p:spPr>
      </p:pic>
      <p:pic>
        <p:nvPicPr>
          <p:cNvPr id="258" name="Image 247" descr="preencoded.png"/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7358569" y="11484139"/>
            <a:ext cx="68457" cy="107693"/>
          </a:xfrm>
          <a:prstGeom prst="rect">
            <a:avLst/>
          </a:prstGeom>
        </p:spPr>
      </p:pic>
      <p:pic>
        <p:nvPicPr>
          <p:cNvPr id="259" name="Image 248" descr="preencoded.png"/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7751730" y="10228021"/>
            <a:ext cx="607258" cy="945592"/>
          </a:xfrm>
          <a:prstGeom prst="rect">
            <a:avLst/>
          </a:prstGeom>
        </p:spPr>
      </p:pic>
      <p:pic>
        <p:nvPicPr>
          <p:cNvPr id="260" name="Image 249" descr="preencoded.png"/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6976171" y="10949840"/>
            <a:ext cx="132205" cy="305324"/>
          </a:xfrm>
          <a:prstGeom prst="rect">
            <a:avLst/>
          </a:prstGeom>
        </p:spPr>
      </p:pic>
      <p:pic>
        <p:nvPicPr>
          <p:cNvPr id="261" name="Image 250" descr="preencoded.png"/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7416561" y="9320929"/>
            <a:ext cx="240643" cy="496763"/>
          </a:xfrm>
          <a:prstGeom prst="rect">
            <a:avLst/>
          </a:prstGeom>
        </p:spPr>
      </p:pic>
      <p:pic>
        <p:nvPicPr>
          <p:cNvPr id="262" name="Image 251" descr="preencoded.png"/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8647426" y="11636499"/>
            <a:ext cx="642478" cy="617941"/>
          </a:xfrm>
          <a:prstGeom prst="rect">
            <a:avLst/>
          </a:prstGeom>
        </p:spPr>
      </p:pic>
      <p:pic>
        <p:nvPicPr>
          <p:cNvPr id="263" name="Image 252" descr="preencoded.png"/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8660804" y="11339646"/>
            <a:ext cx="318083" cy="336290"/>
          </a:xfrm>
          <a:prstGeom prst="rect">
            <a:avLst/>
          </a:prstGeom>
        </p:spPr>
      </p:pic>
      <p:pic>
        <p:nvPicPr>
          <p:cNvPr id="264" name="Image 253" descr="preencoded.png"/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7918959" y="12853563"/>
            <a:ext cx="1224885" cy="862437"/>
          </a:xfrm>
          <a:prstGeom prst="rect">
            <a:avLst/>
          </a:prstGeom>
        </p:spPr>
      </p:pic>
      <p:pic>
        <p:nvPicPr>
          <p:cNvPr id="265" name="Image 254" descr="preencoded.png"/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8233258" y="12040543"/>
            <a:ext cx="671502" cy="580879"/>
          </a:xfrm>
          <a:prstGeom prst="rect">
            <a:avLst/>
          </a:prstGeom>
        </p:spPr>
      </p:pic>
      <p:pic>
        <p:nvPicPr>
          <p:cNvPr id="266" name="Image 255" descr="preencoded.png"/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8416008" y="12468151"/>
            <a:ext cx="451777" cy="415237"/>
          </a:xfrm>
          <a:prstGeom prst="rect">
            <a:avLst/>
          </a:prstGeom>
        </p:spPr>
      </p:pic>
      <p:pic>
        <p:nvPicPr>
          <p:cNvPr id="267" name="Image 256" descr="preencoded.png"/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079635" y="6654800"/>
            <a:ext cx="2184673" cy="635000"/>
          </a:xfrm>
          <a:prstGeom prst="rect">
            <a:avLst/>
          </a:prstGeom>
        </p:spPr>
      </p:pic>
      <p:sp>
        <p:nvSpPr>
          <p:cNvPr id="268" name="Text 9"/>
          <p:cNvSpPr/>
          <p:nvPr/>
        </p:nvSpPr>
        <p:spPr>
          <a:xfrm>
            <a:off x="1155843" y="6705600"/>
            <a:ext cx="2274907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Северная и Южная Америка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29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0,1%</a:t>
            </a:r>
            <a:endParaRPr lang="en-US" sz="1200" dirty="0"/>
          </a:p>
        </p:txBody>
      </p:sp>
      <p:pic>
        <p:nvPicPr>
          <p:cNvPr id="269" name="Image 257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073284" y="6667500"/>
            <a:ext cx="12702" cy="1282700"/>
          </a:xfrm>
          <a:prstGeom prst="rect">
            <a:avLst/>
          </a:prstGeom>
        </p:spPr>
      </p:pic>
      <p:pic>
        <p:nvPicPr>
          <p:cNvPr id="270" name="Image 258" descr="preencoded.png"/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12307838" y="5549900"/>
            <a:ext cx="1244756" cy="635000"/>
          </a:xfrm>
          <a:prstGeom prst="rect">
            <a:avLst/>
          </a:prstGeom>
        </p:spPr>
      </p:pic>
      <p:sp>
        <p:nvSpPr>
          <p:cNvPr id="271" name="Text 10"/>
          <p:cNvSpPr/>
          <p:nvPr/>
        </p:nvSpPr>
        <p:spPr>
          <a:xfrm>
            <a:off x="12384048" y="5600700"/>
            <a:ext cx="1130441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СНГ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12 256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44,1%</a:t>
            </a:r>
            <a:endParaRPr lang="en-US" sz="1200" dirty="0"/>
          </a:p>
        </p:txBody>
      </p:sp>
      <p:pic>
        <p:nvPicPr>
          <p:cNvPr id="272" name="Image 259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2301487" y="5562600"/>
            <a:ext cx="12702" cy="1282700"/>
          </a:xfrm>
          <a:prstGeom prst="rect">
            <a:avLst/>
          </a:prstGeom>
        </p:spPr>
      </p:pic>
      <p:pic>
        <p:nvPicPr>
          <p:cNvPr id="273" name="Image 260" descr="preencoded.png"/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7150994" y="7226300"/>
            <a:ext cx="1079635" cy="635000"/>
          </a:xfrm>
          <a:prstGeom prst="rect">
            <a:avLst/>
          </a:prstGeom>
        </p:spPr>
      </p:pic>
      <p:sp>
        <p:nvSpPr>
          <p:cNvPr id="274" name="Text 11"/>
          <p:cNvSpPr/>
          <p:nvPr/>
        </p:nvSpPr>
        <p:spPr>
          <a:xfrm>
            <a:off x="7227203" y="7277100"/>
            <a:ext cx="914514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Европа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435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4,5%</a:t>
            </a:r>
            <a:endParaRPr lang="en-US" sz="1200" dirty="0"/>
          </a:p>
        </p:txBody>
      </p:sp>
      <p:pic>
        <p:nvPicPr>
          <p:cNvPr id="275" name="Image 261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7144643" y="7239000"/>
            <a:ext cx="12702" cy="1282700"/>
          </a:xfrm>
          <a:prstGeom prst="rect">
            <a:avLst/>
          </a:prstGeom>
        </p:spPr>
      </p:pic>
      <p:pic>
        <p:nvPicPr>
          <p:cNvPr id="276" name="Image 262" descr="preencoded.png"/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9437280" y="8331200"/>
            <a:ext cx="1359070" cy="635000"/>
          </a:xfrm>
          <a:prstGeom prst="rect">
            <a:avLst/>
          </a:prstGeom>
        </p:spPr>
      </p:pic>
      <p:sp>
        <p:nvSpPr>
          <p:cNvPr id="277" name="Text 12"/>
          <p:cNvSpPr/>
          <p:nvPr/>
        </p:nvSpPr>
        <p:spPr>
          <a:xfrm>
            <a:off x="9513489" y="8382000"/>
            <a:ext cx="1295665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Ближний восток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1 135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4,1%</a:t>
            </a:r>
            <a:endParaRPr lang="en-US" sz="1200" dirty="0"/>
          </a:p>
        </p:txBody>
      </p:sp>
      <p:pic>
        <p:nvPicPr>
          <p:cNvPr id="278" name="Image 263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9430929" y="8343900"/>
            <a:ext cx="12702" cy="1282700"/>
          </a:xfrm>
          <a:prstGeom prst="rect">
            <a:avLst/>
          </a:prstGeom>
        </p:spPr>
      </p:pic>
      <p:pic>
        <p:nvPicPr>
          <p:cNvPr id="279" name="Image 264" descr="preencoded.png"/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11367921" y="9271000"/>
            <a:ext cx="1244756" cy="635000"/>
          </a:xfrm>
          <a:prstGeom prst="rect">
            <a:avLst/>
          </a:prstGeom>
        </p:spPr>
      </p:pic>
      <p:sp>
        <p:nvSpPr>
          <p:cNvPr id="280" name="Text 13"/>
          <p:cNvSpPr/>
          <p:nvPr/>
        </p:nvSpPr>
        <p:spPr>
          <a:xfrm>
            <a:off x="11444130" y="9321800"/>
            <a:ext cx="1130441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Южная Азия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12 368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44,5%</a:t>
            </a:r>
            <a:endParaRPr lang="en-US" sz="1200" dirty="0"/>
          </a:p>
        </p:txBody>
      </p:sp>
      <p:pic>
        <p:nvPicPr>
          <p:cNvPr id="281" name="Image 265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1361570" y="9283700"/>
            <a:ext cx="12702" cy="1282700"/>
          </a:xfrm>
          <a:prstGeom prst="rect">
            <a:avLst/>
          </a:prstGeom>
        </p:spPr>
      </p:pic>
      <p:pic>
        <p:nvPicPr>
          <p:cNvPr id="282" name="Image 266" descr="preencoded.png"/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13425578" y="10312400"/>
            <a:ext cx="1765521" cy="635000"/>
          </a:xfrm>
          <a:prstGeom prst="rect">
            <a:avLst/>
          </a:prstGeom>
        </p:spPr>
      </p:pic>
      <p:sp>
        <p:nvSpPr>
          <p:cNvPr id="283" name="Text 14"/>
          <p:cNvSpPr/>
          <p:nvPr/>
        </p:nvSpPr>
        <p:spPr>
          <a:xfrm>
            <a:off x="13501788" y="10363200"/>
            <a:ext cx="1638505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Юго-Восточная Азия</a:t>
            </a:r>
            <a:endParaRPr lang="en-US" sz="1200" b="1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FF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1 262 человек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1400" b="1" dirty="0">
                <a:solidFill>
                  <a:srgbClr val="FF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4,5%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84" name="Image 267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3419227" y="10325100"/>
            <a:ext cx="12702" cy="1282700"/>
          </a:xfrm>
          <a:prstGeom prst="rect">
            <a:avLst/>
          </a:prstGeom>
        </p:spPr>
      </p:pic>
      <p:pic>
        <p:nvPicPr>
          <p:cNvPr id="285" name="Image 268" descr="preencoded.png"/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4517915" y="11811000"/>
            <a:ext cx="1003425" cy="635000"/>
          </a:xfrm>
          <a:prstGeom prst="rect">
            <a:avLst/>
          </a:prstGeom>
        </p:spPr>
      </p:pic>
      <p:sp>
        <p:nvSpPr>
          <p:cNvPr id="286" name="Text 15"/>
          <p:cNvSpPr/>
          <p:nvPr/>
        </p:nvSpPr>
        <p:spPr>
          <a:xfrm>
            <a:off x="14594124" y="11861800"/>
            <a:ext cx="838305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Австралия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 человека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0,007%</a:t>
            </a:r>
            <a:endParaRPr lang="en-US" sz="1200" dirty="0"/>
          </a:p>
        </p:txBody>
      </p:sp>
      <p:pic>
        <p:nvPicPr>
          <p:cNvPr id="287" name="Image 269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4511564" y="11823700"/>
            <a:ext cx="12702" cy="1282700"/>
          </a:xfrm>
          <a:prstGeom prst="rect">
            <a:avLst/>
          </a:prstGeom>
        </p:spPr>
      </p:pic>
      <p:pic>
        <p:nvPicPr>
          <p:cNvPr id="288" name="Image 270" descr="preencoded.png"/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6896962" y="9283700"/>
            <a:ext cx="1028829" cy="635000"/>
          </a:xfrm>
          <a:prstGeom prst="rect">
            <a:avLst/>
          </a:prstGeom>
        </p:spPr>
      </p:pic>
      <p:sp>
        <p:nvSpPr>
          <p:cNvPr id="289" name="Text 16"/>
          <p:cNvSpPr/>
          <p:nvPr/>
        </p:nvSpPr>
        <p:spPr>
          <a:xfrm>
            <a:off x="6973172" y="9334500"/>
            <a:ext cx="914514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Африка</a:t>
            </a:r>
            <a:endParaRPr lang="en-US" sz="1200" b="1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261 человек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1,1%</a:t>
            </a:r>
            <a:endParaRPr lang="en-US" sz="1200" dirty="0"/>
          </a:p>
        </p:txBody>
      </p:sp>
      <p:pic>
        <p:nvPicPr>
          <p:cNvPr id="290" name="Image 271" descr="preencoded.png"/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890611" y="9296400"/>
            <a:ext cx="12702" cy="1282700"/>
          </a:xfrm>
          <a:prstGeom prst="rect">
            <a:avLst/>
          </a:prstGeom>
        </p:spPr>
      </p:pic>
      <p:pic>
        <p:nvPicPr>
          <p:cNvPr id="291" name="Image 272" descr="preencoded.png"/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5965187" y="8845091"/>
            <a:ext cx="1285569" cy="1137568"/>
          </a:xfrm>
          <a:prstGeom prst="rect">
            <a:avLst/>
          </a:prstGeom>
        </p:spPr>
      </p:pic>
      <p:sp>
        <p:nvSpPr>
          <p:cNvPr id="293" name="Shape 17"/>
          <p:cNvSpPr/>
          <p:nvPr/>
        </p:nvSpPr>
        <p:spPr>
          <a:xfrm>
            <a:off x="18684035" y="8966200"/>
            <a:ext cx="736692" cy="3683000"/>
          </a:xfrm>
          <a:prstGeom prst="rect">
            <a:avLst/>
          </a:prstGeom>
          <a:solidFill>
            <a:srgbClr val="007DA5">
              <a:alpha val="100000"/>
            </a:srgbClr>
          </a:solidFill>
          <a:ln/>
        </p:spPr>
      </p:sp>
      <p:sp>
        <p:nvSpPr>
          <p:cNvPr id="294" name="Shape 18"/>
          <p:cNvSpPr/>
          <p:nvPr/>
        </p:nvSpPr>
        <p:spPr>
          <a:xfrm>
            <a:off x="20817902" y="10020300"/>
            <a:ext cx="736692" cy="2628900"/>
          </a:xfrm>
          <a:prstGeom prst="rect">
            <a:avLst/>
          </a:prstGeom>
          <a:solidFill>
            <a:srgbClr val="007DA5">
              <a:alpha val="100000"/>
            </a:srgbClr>
          </a:solidFill>
          <a:ln/>
        </p:spPr>
      </p:sp>
      <p:sp>
        <p:nvSpPr>
          <p:cNvPr id="295" name="Shape 19"/>
          <p:cNvSpPr/>
          <p:nvPr/>
        </p:nvSpPr>
        <p:spPr>
          <a:xfrm>
            <a:off x="22951769" y="9474200"/>
            <a:ext cx="736692" cy="3175000"/>
          </a:xfrm>
          <a:prstGeom prst="rect">
            <a:avLst/>
          </a:prstGeom>
          <a:solidFill>
            <a:srgbClr val="007DA5">
              <a:alpha val="100000"/>
            </a:srgbClr>
          </a:solidFill>
          <a:ln/>
        </p:spPr>
      </p:sp>
      <p:graphicFrame>
        <p:nvGraphicFramePr>
          <p:cNvPr id="296" name="Таблица 295">
            <a:extLst>
              <a:ext uri="{FF2B5EF4-FFF2-40B4-BE49-F238E27FC236}">
                <a16:creationId xmlns:a16="http://schemas.microsoft.com/office/drawing/2014/main" id="{074FE208-2066-4172-898C-4A1ADFA5C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36236"/>
              </p:ext>
            </p:extLst>
          </p:nvPr>
        </p:nvGraphicFramePr>
        <p:xfrm>
          <a:off x="18102427" y="2900281"/>
          <a:ext cx="6059201" cy="494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039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kk-K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обучающихся, чел.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</a:t>
                      </a:r>
                      <a:r>
                        <a:rPr lang="kk-KZ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Азия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12 368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СНГ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12 256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Юго-Восточная</a:t>
                      </a:r>
                      <a:r>
                        <a:rPr lang="kk-KZ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Азия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Ближний Восток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14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kk-K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40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Африка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039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Северная и Южная Америка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845">
                <a:tc>
                  <a:txBody>
                    <a:bodyPr/>
                    <a:lstStyle/>
                    <a:p>
                      <a:r>
                        <a:rPr lang="kk-K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 без гражданства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990" y="669614"/>
            <a:ext cx="15376622" cy="82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800" b="1" dirty="0">
                <a:solidFill>
                  <a:srgbClr val="007DA5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СТИПЕНДИАЛЬНАЯ ПРОГРАММА РК</a:t>
            </a:r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898029A9-56C2-4FE1-B666-27DB60206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369" y="393700"/>
            <a:ext cx="2857857" cy="1295400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576675E9-D5CC-403C-9E14-60A28A099B85}"/>
              </a:ext>
            </a:extLst>
          </p:cNvPr>
          <p:cNvSpPr/>
          <p:nvPr/>
        </p:nvSpPr>
        <p:spPr>
          <a:xfrm>
            <a:off x="21745118" y="736600"/>
            <a:ext cx="2091528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Министерство науки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высшего образования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Республики Казахстан</a:t>
            </a:r>
            <a:endParaRPr lang="en-US" sz="1400" dirty="0"/>
          </a:p>
        </p:txBody>
      </p:sp>
      <p:pic>
        <p:nvPicPr>
          <p:cNvPr id="52" name="Image 1" descr="preencoded.png">
            <a:extLst>
              <a:ext uri="{FF2B5EF4-FFF2-40B4-BE49-F238E27FC236}">
                <a16:creationId xmlns:a16="http://schemas.microsoft.com/office/drawing/2014/main" id="{1320D3DF-6E41-4525-9277-478A5841D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007" y="698500"/>
            <a:ext cx="673184" cy="698500"/>
          </a:xfrm>
          <a:prstGeom prst="rect">
            <a:avLst/>
          </a:prstGeom>
        </p:spPr>
      </p:pic>
      <p:sp>
        <p:nvSpPr>
          <p:cNvPr id="7" name="Скругленный прямоугольник 57">
            <a:extLst>
              <a:ext uri="{FF2B5EF4-FFF2-40B4-BE49-F238E27FC236}">
                <a16:creationId xmlns:a16="http://schemas.microsoft.com/office/drawing/2014/main" id="{DF9016FA-AC0C-4F66-8387-2A498CEB0A92}"/>
              </a:ext>
            </a:extLst>
          </p:cNvPr>
          <p:cNvSpPr/>
          <p:nvPr/>
        </p:nvSpPr>
        <p:spPr>
          <a:xfrm>
            <a:off x="2470874" y="2133332"/>
            <a:ext cx="6812597" cy="2133864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01576" tIns="101576" rIns="101576" bIns="101576" spcCol="38100" anchor="ctr">
            <a:spAutoFit/>
          </a:bodyPr>
          <a:lstStyle/>
          <a:p>
            <a:pPr algn="ctr" defTabSz="1168166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ВЫДЕЛЕННЫЕ ГРАНТЫ: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 –</a:t>
            </a: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ДОКТОРАНТУРА –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Скругленный прямоугольник 57">
            <a:extLst>
              <a:ext uri="{FF2B5EF4-FFF2-40B4-BE49-F238E27FC236}">
                <a16:creationId xmlns:a16="http://schemas.microsoft.com/office/drawing/2014/main" id="{5D9125A1-88BE-4D65-865B-C10283141BE2}"/>
              </a:ext>
            </a:extLst>
          </p:cNvPr>
          <p:cNvSpPr/>
          <p:nvPr/>
        </p:nvSpPr>
        <p:spPr>
          <a:xfrm>
            <a:off x="13782041" y="2031176"/>
            <a:ext cx="6812597" cy="233817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01576" tIns="101576" rIns="101576" bIns="101576" spcCol="38100" anchor="ctr">
            <a:spAutoFit/>
          </a:bodyPr>
          <a:lstStyle/>
          <a:p>
            <a:pPr algn="ctr" defTabSz="1168166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ЗАЯВКИ: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4769	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 –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1013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6024</a:t>
            </a:r>
          </a:p>
          <a:p>
            <a:pPr defTabSz="1168166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ДОКТОРАНТУРА – 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9E53FEDF-693A-46FD-9D0C-2F3BEF11DA9D}"/>
              </a:ext>
            </a:extLst>
          </p:cNvPr>
          <p:cNvSpPr/>
          <p:nvPr/>
        </p:nvSpPr>
        <p:spPr>
          <a:xfrm>
            <a:off x="6257697" y="2819263"/>
            <a:ext cx="276224" cy="1187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kk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3D4C238F-9C62-48AE-A863-ACE5BEB8DD83}"/>
              </a:ext>
            </a:extLst>
          </p:cNvPr>
          <p:cNvSpPr/>
          <p:nvPr/>
        </p:nvSpPr>
        <p:spPr>
          <a:xfrm>
            <a:off x="17851438" y="2819263"/>
            <a:ext cx="276226" cy="1187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kk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39">
            <a:extLst>
              <a:ext uri="{FF2B5EF4-FFF2-40B4-BE49-F238E27FC236}">
                <a16:creationId xmlns:a16="http://schemas.microsoft.com/office/drawing/2014/main" id="{B35117E8-03DB-40D7-A20A-AB9B2DDB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82" y="4606788"/>
            <a:ext cx="9672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ТОП-10 стран по количеству заявок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06EF640-568F-4E35-B778-A7A164C62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4388" y="10315438"/>
            <a:ext cx="479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29A16-48B8-4257-90A6-0EF26626F0D1}"/>
              </a:ext>
            </a:extLst>
          </p:cNvPr>
          <p:cNvSpPr txBox="1"/>
          <p:nvPr/>
        </p:nvSpPr>
        <p:spPr>
          <a:xfrm>
            <a:off x="11562901" y="10953371"/>
            <a:ext cx="122737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defTabSz="1885950">
              <a:buFont typeface="+mj-lt"/>
              <a:buAutoNum type="arabicPeriod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Слабая осведомленность граждан стран АТР о стипендиальной программе РК</a:t>
            </a:r>
          </a:p>
          <a:p>
            <a:pPr marL="514350" indent="-514350" defTabSz="1885950">
              <a:buFont typeface="+mj-lt"/>
              <a:buAutoNum type="arabicPeriod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 ОП на английском языке</a:t>
            </a:r>
          </a:p>
          <a:p>
            <a:pPr marL="514350" indent="-514350" defTabSz="1885950">
              <a:buFont typeface="+mj-lt"/>
              <a:buAutoNum type="arabicPeriod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правовых механизмов  признания полученных</a:t>
            </a:r>
          </a:p>
          <a:p>
            <a:pPr defTabSz="1885950"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Казахстане документов об образовании</a:t>
            </a:r>
          </a:p>
        </p:txBody>
      </p:sp>
      <p:graphicFrame>
        <p:nvGraphicFramePr>
          <p:cNvPr id="15" name="Диаграмма 48">
            <a:extLst>
              <a:ext uri="{FF2B5EF4-FFF2-40B4-BE49-F238E27FC236}">
                <a16:creationId xmlns:a16="http://schemas.microsoft.com/office/drawing/2014/main" id="{979B2EE7-089F-43CE-BA91-1A6A4301B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406900"/>
              </p:ext>
            </p:extLst>
          </p:nvPr>
        </p:nvGraphicFramePr>
        <p:xfrm>
          <a:off x="891082" y="5620035"/>
          <a:ext cx="9972182" cy="486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6" imgW="5663675" imgH="2767824" progId="Excel.Chart.8">
                  <p:embed/>
                </p:oleObj>
              </mc:Choice>
              <mc:Fallback>
                <p:oleObj name="Chart" r:id="rId6" imgW="5663675" imgH="2767824" progId="Excel.Chart.8">
                  <p:embed/>
                  <p:pic>
                    <p:nvPicPr>
                      <p:cNvPr id="6170" name="Диаграмма 48">
                        <a:extLst>
                          <a:ext uri="{FF2B5EF4-FFF2-40B4-BE49-F238E27FC236}">
                            <a16:creationId xmlns:a16="http://schemas.microsoft.com/office/drawing/2014/main" id="{CA780F51-B328-45FF-9BD8-3CE536B45A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082" y="5620035"/>
                        <a:ext cx="9972182" cy="4864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537915-E1A1-4B58-B3B2-4E1251D587F4}"/>
              </a:ext>
            </a:extLst>
          </p:cNvPr>
          <p:cNvSpPr txBox="1"/>
          <p:nvPr/>
        </p:nvSpPr>
        <p:spPr bwMode="auto">
          <a:xfrm>
            <a:off x="723990" y="11200509"/>
            <a:ext cx="58532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600920">
              <a:defRPr/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kk-KZ" sz="3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Из стран АТР поступило</a:t>
            </a:r>
          </a:p>
          <a:p>
            <a:pPr defTabSz="2600920">
              <a:defRPr/>
            </a:pPr>
            <a:r>
              <a:rPr lang="kk-KZ" sz="3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лишь </a:t>
            </a:r>
            <a:r>
              <a:rPr lang="kk-K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177 заявок (2,9%)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BA3023A-CEC3-4F53-8B33-77CFC0103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25086"/>
              </p:ext>
            </p:extLst>
          </p:nvPr>
        </p:nvGraphicFramePr>
        <p:xfrm>
          <a:off x="11727667" y="5429388"/>
          <a:ext cx="12273744" cy="470507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76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0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9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Гаити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Зимбабве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Колумбия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Малайзия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Пакистан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Таджикистан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Алжир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Гамбия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Коморы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Мали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Палестина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Танзания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Чад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Ангола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Индонезия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Конго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Марокко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Польша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Того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Чили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Афганистан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Гвинея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Иордания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Мексика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Тунис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Шри-Ланка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Бангладеш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Ирак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Лаос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Мозамбик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Руанда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Туркменистан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Эквадор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Гондурас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Либерия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Монголия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Саудовская Аравия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Ботсвана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Джибути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Йемен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Ливан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Непал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Сенегал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Уганда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Эфиопия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Буркина-Фасо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Доминика 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Камерун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Ливия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Нигер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Сомали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Узбекистан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Африка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Бурунди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Египет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Мавритания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Нигерия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Украина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Судан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Вьетнам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Замбия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Малави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ОАЭ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Сьерра-Леоне</a:t>
                      </a:r>
                      <a:endParaRPr lang="x-none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Филиппины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x-none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Прямоугольник 39">
            <a:extLst>
              <a:ext uri="{FF2B5EF4-FFF2-40B4-BE49-F238E27FC236}">
                <a16:creationId xmlns:a16="http://schemas.microsoft.com/office/drawing/2014/main" id="{443D01CD-A6BC-4640-872E-5B89ACE9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864" y="4606789"/>
            <a:ext cx="11106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из 80 стран мира</a:t>
            </a:r>
          </a:p>
        </p:txBody>
      </p:sp>
    </p:spTree>
    <p:extLst>
      <p:ext uri="{BB962C8B-B14F-4D97-AF65-F5344CB8AC3E}">
        <p14:creationId xmlns:p14="http://schemas.microsoft.com/office/powerpoint/2010/main" val="352621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2638</Words>
  <Application>Microsoft Office PowerPoint</Application>
  <PresentationFormat>Произвольный</PresentationFormat>
  <Paragraphs>720</Paragraphs>
  <Slides>23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Bold</vt:lpstr>
      <vt:lpstr>Arial Regular</vt:lpstr>
      <vt:lpstr>Calibri</vt:lpstr>
      <vt:lpstr>Century Gothic</vt:lpstr>
      <vt:lpstr>Symbol</vt:lpstr>
      <vt:lpstr>Office Theme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amantay nurmagambetov</cp:lastModifiedBy>
  <cp:revision>19</cp:revision>
  <cp:lastPrinted>2023-08-14T09:05:45Z</cp:lastPrinted>
  <dcterms:created xsi:type="dcterms:W3CDTF">2023-08-13T18:41:13Z</dcterms:created>
  <dcterms:modified xsi:type="dcterms:W3CDTF">2023-08-23T16:39:18Z</dcterms:modified>
</cp:coreProperties>
</file>